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4"/>
  </p:notesMasterIdLst>
  <p:sldIdLst>
    <p:sldId id="271" r:id="rId2"/>
    <p:sldId id="272" r:id="rId3"/>
    <p:sldId id="284" r:id="rId4"/>
    <p:sldId id="273" r:id="rId5"/>
    <p:sldId id="286" r:id="rId6"/>
    <p:sldId id="287" r:id="rId7"/>
    <p:sldId id="280" r:id="rId8"/>
    <p:sldId id="288" r:id="rId9"/>
    <p:sldId id="290" r:id="rId10"/>
    <p:sldId id="289" r:id="rId11"/>
    <p:sldId id="285" r:id="rId12"/>
    <p:sldId id="274" r:id="rId13"/>
    <p:sldId id="269" r:id="rId14"/>
    <p:sldId id="291" r:id="rId15"/>
    <p:sldId id="292" r:id="rId16"/>
    <p:sldId id="277" r:id="rId17"/>
    <p:sldId id="276" r:id="rId18"/>
    <p:sldId id="279" r:id="rId19"/>
    <p:sldId id="281" r:id="rId20"/>
    <p:sldId id="282" r:id="rId21"/>
    <p:sldId id="294" r:id="rId22"/>
    <p:sldId id="29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BD00"/>
    <a:srgbClr val="DD9300"/>
    <a:srgbClr val="17146C"/>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86"/>
    <p:restoredTop sz="96218"/>
  </p:normalViewPr>
  <p:slideViewPr>
    <p:cSldViewPr snapToGrid="0">
      <p:cViewPr>
        <p:scale>
          <a:sx n="86" d="100"/>
          <a:sy n="86" d="100"/>
        </p:scale>
        <p:origin x="520" y="102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3">
                  <a:shade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8295-CB43-AE92-43DA639D7F1B}"/>
              </c:ext>
            </c:extLst>
          </c:dPt>
          <c:dPt>
            <c:idx val="1"/>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1-8295-CB43-AE92-43DA639D7F1B}"/>
              </c:ext>
            </c:extLst>
          </c:dPt>
          <c:dPt>
            <c:idx val="2"/>
            <c:bubble3D val="0"/>
            <c:spPr>
              <a:solidFill>
                <a:schemeClr val="accent3">
                  <a:tint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4-8295-CB43-AE92-43DA639D7F1B}"/>
              </c:ext>
            </c:extLst>
          </c:dPt>
          <c:dLbls>
            <c:dLbl>
              <c:idx val="0"/>
              <c:tx>
                <c:rich>
                  <a:bodyPr rot="0" spcFirstLastPara="1" vertOverflow="ellipsis" vert="horz" wrap="square" lIns="38100" tIns="19050" rIns="38100" bIns="19050" anchor="ctr" anchorCtr="1">
                    <a:spAutoFit/>
                  </a:bodyPr>
                  <a:lstStyle/>
                  <a:p>
                    <a:pPr>
                      <a:defRPr sz="1197" b="1" i="0" u="none" strike="noStrike" kern="1200" baseline="0">
                        <a:solidFill>
                          <a:schemeClr val="bg2">
                            <a:lumMod val="90000"/>
                          </a:schemeClr>
                        </a:solidFill>
                        <a:latin typeface="+mn-lt"/>
                        <a:ea typeface="+mn-ea"/>
                        <a:cs typeface="+mn-cs"/>
                      </a:defRPr>
                    </a:pPr>
                    <a:fld id="{0FE21CA3-1A60-4F4C-AA73-EE92A7E4751D}" type="CATEGORYNAME">
                      <a:rPr lang="en-US"/>
                      <a:pPr>
                        <a:defRPr b="1">
                          <a:solidFill>
                            <a:schemeClr val="bg2">
                              <a:lumMod val="90000"/>
                            </a:schemeClr>
                          </a:solidFill>
                        </a:defRPr>
                      </a:pPr>
                      <a:t>[CATEGORY NAME]</a:t>
                    </a:fld>
                    <a:r>
                      <a:rPr lang="en-US" baseline="0" dirty="0"/>
                      <a:t>, 47.5%</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2">
                          <a:lumMod val="90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8584296430730401"/>
                      <c:h val="0.17819470264771897"/>
                    </c:manualLayout>
                  </c15:layout>
                  <c15:dlblFieldTable/>
                  <c15:showDataLabelsRange val="0"/>
                </c:ext>
                <c:ext xmlns:c16="http://schemas.microsoft.com/office/drawing/2014/chart" uri="{C3380CC4-5D6E-409C-BE32-E72D297353CC}">
                  <c16:uniqueId val="{00000003-8295-CB43-AE92-43DA639D7F1B}"/>
                </c:ext>
              </c:extLst>
            </c:dLbl>
            <c:dLbl>
              <c:idx val="1"/>
              <c:tx>
                <c:rich>
                  <a:bodyPr rot="0" spcFirstLastPara="1" vertOverflow="ellipsis" vert="horz" wrap="square" lIns="38100" tIns="19050" rIns="38100" bIns="19050" anchor="ctr" anchorCtr="1">
                    <a:spAutoFit/>
                  </a:bodyPr>
                  <a:lstStyle/>
                  <a:p>
                    <a:pPr>
                      <a:defRPr sz="1197" b="1" i="0" u="none" strike="noStrike" kern="1200" baseline="0">
                        <a:solidFill>
                          <a:schemeClr val="bg2">
                            <a:lumMod val="90000"/>
                          </a:schemeClr>
                        </a:solidFill>
                        <a:latin typeface="+mn-lt"/>
                        <a:ea typeface="+mn-ea"/>
                        <a:cs typeface="+mn-cs"/>
                      </a:defRPr>
                    </a:pPr>
                    <a:fld id="{8089AAE1-243F-0845-B8DE-12A60A91BDBE}" type="CATEGORYNAME">
                      <a:rPr lang="en-US">
                        <a:solidFill>
                          <a:schemeClr val="bg2">
                            <a:lumMod val="90000"/>
                          </a:schemeClr>
                        </a:solidFill>
                      </a:rPr>
                      <a:pPr>
                        <a:defRPr b="1">
                          <a:solidFill>
                            <a:schemeClr val="bg2">
                              <a:lumMod val="90000"/>
                            </a:schemeClr>
                          </a:solidFill>
                        </a:defRPr>
                      </a:pPr>
                      <a:t>[CATEGORY NAME]</a:t>
                    </a:fld>
                    <a:r>
                      <a:rPr lang="en-US" baseline="0" dirty="0">
                        <a:solidFill>
                          <a:schemeClr val="bg2">
                            <a:lumMod val="90000"/>
                          </a:schemeClr>
                        </a:solidFill>
                      </a:rPr>
                      <a:t>, </a:t>
                    </a:r>
                    <a:fld id="{512A7C42-DEF6-8940-9EE1-CDD831A9E20B}" type="VALUE">
                      <a:rPr lang="en-US" baseline="0" smtClean="0">
                        <a:solidFill>
                          <a:schemeClr val="bg2">
                            <a:lumMod val="90000"/>
                          </a:schemeClr>
                        </a:solidFill>
                      </a:rPr>
                      <a:pPr>
                        <a:defRPr b="1">
                          <a:solidFill>
                            <a:schemeClr val="bg2">
                              <a:lumMod val="90000"/>
                            </a:schemeClr>
                          </a:solidFill>
                        </a:defRPr>
                      </a:pPr>
                      <a:t>[VALUE]</a:t>
                    </a:fld>
                    <a:r>
                      <a:rPr lang="en-US" baseline="0" dirty="0">
                        <a:solidFill>
                          <a:schemeClr val="bg2">
                            <a:lumMod val="90000"/>
                          </a:schemeClr>
                        </a:solidFill>
                      </a:rPr>
                      <a:t>%</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2">
                          <a:lumMod val="90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162918115666928"/>
                      <c:h val="0.17819470264771897"/>
                    </c:manualLayout>
                  </c15:layout>
                  <c15:dlblFieldTable/>
                  <c15:showDataLabelsRange val="0"/>
                </c:ext>
                <c:ext xmlns:c16="http://schemas.microsoft.com/office/drawing/2014/chart" uri="{C3380CC4-5D6E-409C-BE32-E72D297353CC}">
                  <c16:uniqueId val="{00000001-8295-CB43-AE92-43DA639D7F1B}"/>
                </c:ext>
              </c:extLst>
            </c:dLbl>
            <c:dLbl>
              <c:idx val="2"/>
              <c:layout>
                <c:manualLayout>
                  <c:x val="1.6506013635947984E-7"/>
                  <c:y val="1.6545114983920639E-2"/>
                </c:manualLayout>
              </c:layout>
              <c:tx>
                <c:rich>
                  <a:bodyPr/>
                  <a:lstStyle/>
                  <a:p>
                    <a:fld id="{EABAA07D-0C65-9D46-9268-FE07BAEF6277}" type="CATEGORYNAME">
                      <a:rPr lang="en-US"/>
                      <a:pPr/>
                      <a:t>[CATEGORY NAME]</a:t>
                    </a:fld>
                    <a:r>
                      <a:rPr lang="en-US" baseline="0"/>
                      <a:t>, 2.4%</a:t>
                    </a:r>
                  </a:p>
                </c:rich>
              </c:tx>
              <c:showLegendKey val="0"/>
              <c:showVal val="1"/>
              <c:showCatName val="1"/>
              <c:showSerName val="0"/>
              <c:showPercent val="0"/>
              <c:showBubbleSize val="0"/>
              <c:extLst>
                <c:ext xmlns:c15="http://schemas.microsoft.com/office/drawing/2012/chart" uri="{CE6537A1-D6FC-4f65-9D91-7224C49458BB}">
                  <c15:layout>
                    <c:manualLayout>
                      <c:w val="0.1553941170479152"/>
                      <c:h val="0.17819470264771897"/>
                    </c:manualLayout>
                  </c15:layout>
                  <c15:dlblFieldTable/>
                  <c15:showDataLabelsRange val="0"/>
                </c:ext>
                <c:ext xmlns:c16="http://schemas.microsoft.com/office/drawing/2014/chart" uri="{C3380CC4-5D6E-409C-BE32-E72D297353CC}">
                  <c16:uniqueId val="{00000004-8295-CB43-AE92-43DA639D7F1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Maybe</c:v>
                </c:pt>
                <c:pt idx="2">
                  <c:v>No</c:v>
                </c:pt>
              </c:strCache>
            </c:strRef>
          </c:cat>
          <c:val>
            <c:numRef>
              <c:f>Sheet1!$B$2:$B$4</c:f>
              <c:numCache>
                <c:formatCode>General</c:formatCode>
                <c:ptCount val="3"/>
                <c:pt idx="0">
                  <c:v>47.5</c:v>
                </c:pt>
                <c:pt idx="1">
                  <c:v>50</c:v>
                </c:pt>
                <c:pt idx="2">
                  <c:v>2.4</c:v>
                </c:pt>
              </c:numCache>
            </c:numRef>
          </c:val>
          <c:extLst>
            <c:ext xmlns:c16="http://schemas.microsoft.com/office/drawing/2014/chart" uri="{C3380CC4-5D6E-409C-BE32-E72D297353CC}">
              <c16:uniqueId val="{00000000-8295-CB43-AE92-43DA639D7F1B}"/>
            </c:ext>
          </c:extLst>
        </c:ser>
        <c:dLbls>
          <c:showLegendKey val="0"/>
          <c:showVal val="1"/>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en-US"/>
              <a:t>Break down of self identified folk arts or cultural traditions from 43 respondents</a:t>
            </a:r>
          </a:p>
        </c:rich>
      </c:tx>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Break down of self identified folk arts or cultural traditions from 43 respondents2</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Sheet1!$A$2:$A$26</c:f>
              <c:strCache>
                <c:ptCount val="25"/>
                <c:pt idx="0">
                  <c:v>Zimbabwean music</c:v>
                </c:pt>
                <c:pt idx="1">
                  <c:v>Bluegrass</c:v>
                </c:pt>
                <c:pt idx="2">
                  <c:v>American Folk Music</c:v>
                </c:pt>
                <c:pt idx="3">
                  <c:v>American Roots Music </c:v>
                </c:pt>
                <c:pt idx="4">
                  <c:v>Argentine Tango  </c:v>
                </c:pt>
                <c:pt idx="5">
                  <c:v>Balkan</c:v>
                </c:pt>
                <c:pt idx="6">
                  <c:v>Indian Classical Dance</c:v>
                </c:pt>
                <c:pt idx="7">
                  <c:v>Chinese Cultural Dance</c:v>
                </c:pt>
                <c:pt idx="8">
                  <c:v>Contradance</c:v>
                </c:pt>
                <c:pt idx="9">
                  <c:v>Various European folk dance music</c:v>
                </c:pt>
                <c:pt idx="10">
                  <c:v>Rock</c:v>
                </c:pt>
                <c:pt idx="11">
                  <c:v>Country</c:v>
                </c:pt>
                <c:pt idx="12">
                  <c:v>Group singing</c:v>
                </c:pt>
                <c:pt idx="13">
                  <c:v>Japanese music</c:v>
                </c:pt>
                <c:pt idx="14">
                  <c:v>Korean traditional</c:v>
                </c:pt>
                <c:pt idx="15">
                  <c:v>Mexican folk dance</c:v>
                </c:pt>
                <c:pt idx="16">
                  <c:v>Music, nondescript</c:v>
                </c:pt>
                <c:pt idx="17">
                  <c:v>Old time</c:v>
                </c:pt>
                <c:pt idx="18">
                  <c:v>Blues</c:v>
                </c:pt>
                <c:pt idx="19">
                  <c:v>Western Swing</c:v>
                </c:pt>
                <c:pt idx="20">
                  <c:v>Blues</c:v>
                </c:pt>
                <c:pt idx="21">
                  <c:v>Partner Dance</c:v>
                </c:pt>
                <c:pt idx="22">
                  <c:v>Filipino</c:v>
                </c:pt>
                <c:pt idx="23">
                  <c:v>Reggae/ska</c:v>
                </c:pt>
                <c:pt idx="24">
                  <c:v>Zydeco</c:v>
                </c:pt>
              </c:strCache>
            </c:strRef>
          </c:cat>
          <c:val>
            <c:numRef>
              <c:f>Sheet1!$B$2:$B$26</c:f>
              <c:numCache>
                <c:formatCode>General</c:formatCode>
                <c:ptCount val="25"/>
                <c:pt idx="0">
                  <c:v>2</c:v>
                </c:pt>
                <c:pt idx="1">
                  <c:v>2</c:v>
                </c:pt>
                <c:pt idx="2">
                  <c:v>5</c:v>
                </c:pt>
                <c:pt idx="3">
                  <c:v>1</c:v>
                </c:pt>
                <c:pt idx="4">
                  <c:v>1</c:v>
                </c:pt>
                <c:pt idx="5">
                  <c:v>4</c:v>
                </c:pt>
                <c:pt idx="6">
                  <c:v>1</c:v>
                </c:pt>
                <c:pt idx="7">
                  <c:v>1</c:v>
                </c:pt>
                <c:pt idx="8">
                  <c:v>2</c:v>
                </c:pt>
                <c:pt idx="9">
                  <c:v>5</c:v>
                </c:pt>
                <c:pt idx="10">
                  <c:v>2</c:v>
                </c:pt>
                <c:pt idx="11">
                  <c:v>1</c:v>
                </c:pt>
                <c:pt idx="12">
                  <c:v>1</c:v>
                </c:pt>
                <c:pt idx="13">
                  <c:v>1</c:v>
                </c:pt>
                <c:pt idx="14">
                  <c:v>1</c:v>
                </c:pt>
                <c:pt idx="15">
                  <c:v>1</c:v>
                </c:pt>
                <c:pt idx="16">
                  <c:v>5</c:v>
                </c:pt>
                <c:pt idx="17">
                  <c:v>1</c:v>
                </c:pt>
                <c:pt idx="18">
                  <c:v>1</c:v>
                </c:pt>
                <c:pt idx="19">
                  <c:v>1</c:v>
                </c:pt>
                <c:pt idx="20">
                  <c:v>1</c:v>
                </c:pt>
                <c:pt idx="21">
                  <c:v>1</c:v>
                </c:pt>
                <c:pt idx="22">
                  <c:v>1</c:v>
                </c:pt>
                <c:pt idx="23">
                  <c:v>1</c:v>
                </c:pt>
                <c:pt idx="24">
                  <c:v>1</c:v>
                </c:pt>
              </c:numCache>
            </c:numRef>
          </c:val>
          <c:extLst>
            <c:ext xmlns:c16="http://schemas.microsoft.com/office/drawing/2014/chart" uri="{C3380CC4-5D6E-409C-BE32-E72D297353CC}">
              <c16:uniqueId val="{00000000-E84F-A04C-8B86-967CB62A6226}"/>
            </c:ext>
          </c:extLst>
        </c:ser>
        <c:dLbls>
          <c:dLblPos val="inEnd"/>
          <c:showLegendKey val="0"/>
          <c:showVal val="1"/>
          <c:showCatName val="0"/>
          <c:showSerName val="0"/>
          <c:showPercent val="0"/>
          <c:showBubbleSize val="0"/>
        </c:dLbls>
        <c:gapWidth val="80"/>
        <c:overlap val="25"/>
        <c:axId val="1633875296"/>
        <c:axId val="1633877008"/>
      </c:barChart>
      <c:catAx>
        <c:axId val="163387529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1633877008"/>
        <c:crosses val="autoZero"/>
        <c:auto val="1"/>
        <c:lblAlgn val="ctr"/>
        <c:lblOffset val="100"/>
        <c:noMultiLvlLbl val="0"/>
      </c:catAx>
      <c:valAx>
        <c:axId val="1633877008"/>
        <c:scaling>
          <c:orientation val="minMax"/>
        </c:scaling>
        <c:delete val="1"/>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crossAx val="163387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Breakdown of Craft</c:v>
                </c:pt>
              </c:strCache>
            </c:strRef>
          </c:tx>
          <c:dPt>
            <c:idx val="0"/>
            <c:bubble3D val="0"/>
            <c:spPr>
              <a:solidFill>
                <a:schemeClr val="accent4">
                  <a:tint val="54000"/>
                </a:schemeClr>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4">
                  <a:tint val="77000"/>
                </a:schemeClr>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dPt>
          <c:dPt>
            <c:idx val="3"/>
            <c:bubble3D val="0"/>
            <c:spPr>
              <a:solidFill>
                <a:schemeClr val="accent4">
                  <a:shade val="76000"/>
                </a:schemeClr>
              </a:solidFill>
              <a:ln>
                <a:noFill/>
              </a:ln>
              <a:effectLst/>
              <a:scene3d>
                <a:camera prst="orthographicFront"/>
                <a:lightRig rig="brightRoom" dir="t"/>
              </a:scene3d>
              <a:sp3d prstMaterial="flat">
                <a:bevelT w="50800" h="101600" prst="angle"/>
                <a:contourClr>
                  <a:srgbClr val="000000"/>
                </a:contourClr>
              </a:sp3d>
            </c:spPr>
          </c:dPt>
          <c:dPt>
            <c:idx val="4"/>
            <c:bubble3D val="0"/>
            <c:spPr>
              <a:solidFill>
                <a:schemeClr val="accent4">
                  <a:shade val="53000"/>
                </a:schemeClr>
              </a:solidFill>
              <a:ln>
                <a:noFill/>
              </a:ln>
              <a:effectLst/>
              <a:scene3d>
                <a:camera prst="orthographicFront"/>
                <a:lightRig rig="brightRoom" dir="t"/>
              </a:scene3d>
              <a:sp3d prstMaterial="flat">
                <a:bevelT w="50800" h="101600" prst="angle"/>
                <a:contourClr>
                  <a:srgbClr val="000000"/>
                </a:contourClr>
              </a:sp3d>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Musician</c:v>
                </c:pt>
                <c:pt idx="1">
                  <c:v>Dancer</c:v>
                </c:pt>
                <c:pt idx="2">
                  <c:v>Musician &amp; Dancer</c:v>
                </c:pt>
                <c:pt idx="3">
                  <c:v>Teaching artist</c:v>
                </c:pt>
                <c:pt idx="4">
                  <c:v>Vendor</c:v>
                </c:pt>
              </c:strCache>
            </c:strRef>
          </c:cat>
          <c:val>
            <c:numRef>
              <c:f>Sheet1!$B$2:$B$6</c:f>
              <c:numCache>
                <c:formatCode>General</c:formatCode>
                <c:ptCount val="5"/>
                <c:pt idx="0">
                  <c:v>25</c:v>
                </c:pt>
                <c:pt idx="1">
                  <c:v>9</c:v>
                </c:pt>
                <c:pt idx="2">
                  <c:v>6</c:v>
                </c:pt>
                <c:pt idx="3">
                  <c:v>2</c:v>
                </c:pt>
                <c:pt idx="4">
                  <c:v>1</c:v>
                </c:pt>
              </c:numCache>
            </c:numRef>
          </c:val>
          <c:extLst>
            <c:ext xmlns:c16="http://schemas.microsoft.com/office/drawing/2014/chart" uri="{C3380CC4-5D6E-409C-BE32-E72D297353CC}">
              <c16:uniqueId val="{00000000-82BE-C846-963D-AD25B9A32D1F}"/>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tx>
            <c:strRef>
              <c:f>Sheet1!$B$1</c:f>
              <c:strCache>
                <c:ptCount val="1"/>
                <c:pt idx="0">
                  <c:v>Viewing Preference</c:v>
                </c:pt>
              </c:strCache>
            </c:strRef>
          </c:tx>
          <c:dPt>
            <c:idx val="0"/>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2-D5F4-674E-9426-729D13ACD1BF}"/>
              </c:ext>
            </c:extLst>
          </c:dPt>
          <c:dPt>
            <c:idx val="1"/>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3-D5F4-674E-9426-729D13ACD1BF}"/>
              </c:ext>
            </c:extLst>
          </c:dPt>
          <c:dPt>
            <c:idx val="2"/>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5-EE75-4647-AB9C-BFA31C933F72}"/>
              </c:ext>
            </c:extLst>
          </c:dPt>
          <c:dPt>
            <c:idx val="3"/>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1-D5F4-674E-9426-729D13ACD1BF}"/>
              </c:ext>
            </c:extLst>
          </c:dPt>
          <c:dLbls>
            <c:dLbl>
              <c:idx val="0"/>
              <c:layout>
                <c:manualLayout>
                  <c:x val="-0.18353732537157952"/>
                  <c:y val="-9.547042770221904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D5F4-674E-9426-729D13ACD1BF}"/>
                </c:ext>
              </c:extLst>
            </c:dLbl>
            <c:dLbl>
              <c:idx val="1"/>
              <c:layout>
                <c:manualLayout>
                  <c:x val="0.22772386851944862"/>
                  <c:y val="-5.693763421617762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5F4-674E-9426-729D13ACD1BF}"/>
                </c:ext>
              </c:extLst>
            </c:dLbl>
            <c:dLbl>
              <c:idx val="3"/>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5F4-674E-9426-729D13ACD1BF}"/>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in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4"/>
                <c:pt idx="0">
                  <c:v>Computer</c:v>
                </c:pt>
                <c:pt idx="1">
                  <c:v>Mobile Device</c:v>
                </c:pt>
                <c:pt idx="2">
                  <c:v>Tablet</c:v>
                </c:pt>
                <c:pt idx="3">
                  <c:v>Community space</c:v>
                </c:pt>
              </c:strCache>
            </c:strRef>
          </c:cat>
          <c:val>
            <c:numRef>
              <c:f>Sheet1!$B$2:$B$5</c:f>
              <c:numCache>
                <c:formatCode>General</c:formatCode>
                <c:ptCount val="4"/>
                <c:pt idx="0">
                  <c:v>38</c:v>
                </c:pt>
                <c:pt idx="1">
                  <c:v>21</c:v>
                </c:pt>
                <c:pt idx="2">
                  <c:v>8</c:v>
                </c:pt>
                <c:pt idx="3">
                  <c:v>1.2</c:v>
                </c:pt>
              </c:numCache>
            </c:numRef>
          </c:val>
          <c:extLst>
            <c:ext xmlns:c16="http://schemas.microsoft.com/office/drawing/2014/chart" uri="{C3380CC4-5D6E-409C-BE32-E72D297353CC}">
              <c16:uniqueId val="{00000000-D5F4-674E-9426-729D13ACD1BF}"/>
            </c:ext>
          </c:extLst>
        </c:ser>
        <c:dLbls>
          <c:dLblPos val="inEnd"/>
          <c:showLegendKey val="0"/>
          <c:showVal val="0"/>
          <c:showCatName val="0"/>
          <c:showSerName val="0"/>
          <c:showPercent val="1"/>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087D8-FF9F-4D5C-8EE2-E80EAB9221B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8865940-A50B-4A5D-909C-3718DE615E60}">
      <dgm:prSet/>
      <dgm:spPr/>
      <dgm:t>
        <a:bodyPr/>
        <a:lstStyle/>
        <a:p>
          <a:r>
            <a:rPr lang="en-US" dirty="0"/>
            <a:t>In the fall of 2024, a google survey went out to over 500 artists who have previously performed at the Northwest Folklife festival. Of those contacted, 43 people responded so the findings are only </a:t>
          </a:r>
          <a:r>
            <a:rPr lang="en-US" b="1" dirty="0"/>
            <a:t>preliminary</a:t>
          </a:r>
          <a:r>
            <a:rPr lang="en-US" dirty="0"/>
            <a:t>. </a:t>
          </a:r>
        </a:p>
      </dgm:t>
    </dgm:pt>
    <dgm:pt modelId="{F29AEF41-798D-42CD-8FFA-D92C168014F4}" type="parTrans" cxnId="{3394D042-DA7D-4965-AB51-2012B691B079}">
      <dgm:prSet/>
      <dgm:spPr/>
      <dgm:t>
        <a:bodyPr/>
        <a:lstStyle/>
        <a:p>
          <a:endParaRPr lang="en-US"/>
        </a:p>
      </dgm:t>
    </dgm:pt>
    <dgm:pt modelId="{1E6538D2-D54C-4FFD-A01A-349D11E735F6}" type="sibTrans" cxnId="{3394D042-DA7D-4965-AB51-2012B691B079}">
      <dgm:prSet/>
      <dgm:spPr/>
      <dgm:t>
        <a:bodyPr/>
        <a:lstStyle/>
        <a:p>
          <a:endParaRPr lang="en-US"/>
        </a:p>
      </dgm:t>
    </dgm:pt>
    <dgm:pt modelId="{D222B816-7F6D-4486-9B61-0E532188165E}">
      <dgm:prSet/>
      <dgm:spPr/>
      <dgm:t>
        <a:bodyPr/>
        <a:lstStyle/>
        <a:p>
          <a:r>
            <a:rPr lang="en-US" dirty="0"/>
            <a:t>The survey included 12 questions including open ended, Likert scale, and multiple choice. The purpose of this survey was to  gather insight into accessibility needs as well as media, content, and engagement preferences of the respondents.</a:t>
          </a:r>
        </a:p>
      </dgm:t>
    </dgm:pt>
    <dgm:pt modelId="{D323CB94-F11A-4867-822E-DE0CF591E81B}" type="parTrans" cxnId="{B2206BDB-8156-44E7-BBD8-8F723A36D71F}">
      <dgm:prSet/>
      <dgm:spPr/>
      <dgm:t>
        <a:bodyPr/>
        <a:lstStyle/>
        <a:p>
          <a:endParaRPr lang="en-US"/>
        </a:p>
      </dgm:t>
    </dgm:pt>
    <dgm:pt modelId="{8E0986E2-A522-471C-AE9E-6D927299C6DC}" type="sibTrans" cxnId="{B2206BDB-8156-44E7-BBD8-8F723A36D71F}">
      <dgm:prSet/>
      <dgm:spPr/>
      <dgm:t>
        <a:bodyPr/>
        <a:lstStyle/>
        <a:p>
          <a:endParaRPr lang="en-US"/>
        </a:p>
      </dgm:t>
    </dgm:pt>
    <dgm:pt modelId="{818402C3-980A-A94B-8399-AD27B4D2937A}" type="pres">
      <dgm:prSet presAssocID="{DD3087D8-FF9F-4D5C-8EE2-E80EAB9221B3}" presName="vert0" presStyleCnt="0">
        <dgm:presLayoutVars>
          <dgm:dir/>
          <dgm:animOne val="branch"/>
          <dgm:animLvl val="lvl"/>
        </dgm:presLayoutVars>
      </dgm:prSet>
      <dgm:spPr/>
    </dgm:pt>
    <dgm:pt modelId="{4F684125-4953-CA40-AD38-A867FD0EE4DA}" type="pres">
      <dgm:prSet presAssocID="{28865940-A50B-4A5D-909C-3718DE615E60}" presName="thickLine" presStyleLbl="alignNode1" presStyleIdx="0" presStyleCnt="2"/>
      <dgm:spPr/>
    </dgm:pt>
    <dgm:pt modelId="{DA91026E-66F0-5741-9710-CDECD973DB54}" type="pres">
      <dgm:prSet presAssocID="{28865940-A50B-4A5D-909C-3718DE615E60}" presName="horz1" presStyleCnt="0"/>
      <dgm:spPr/>
    </dgm:pt>
    <dgm:pt modelId="{17B380E6-3BD2-F848-A613-F2E04395D90A}" type="pres">
      <dgm:prSet presAssocID="{28865940-A50B-4A5D-909C-3718DE615E60}" presName="tx1" presStyleLbl="revTx" presStyleIdx="0" presStyleCnt="2"/>
      <dgm:spPr/>
    </dgm:pt>
    <dgm:pt modelId="{F74FE8BF-9105-A841-8181-0DD95B164CCE}" type="pres">
      <dgm:prSet presAssocID="{28865940-A50B-4A5D-909C-3718DE615E60}" presName="vert1" presStyleCnt="0"/>
      <dgm:spPr/>
    </dgm:pt>
    <dgm:pt modelId="{C3538FC3-0A7C-1D45-984D-B3544CCBA185}" type="pres">
      <dgm:prSet presAssocID="{D222B816-7F6D-4486-9B61-0E532188165E}" presName="thickLine" presStyleLbl="alignNode1" presStyleIdx="1" presStyleCnt="2"/>
      <dgm:spPr/>
    </dgm:pt>
    <dgm:pt modelId="{A86438A2-D499-594D-978E-6B6AB66A6B2A}" type="pres">
      <dgm:prSet presAssocID="{D222B816-7F6D-4486-9B61-0E532188165E}" presName="horz1" presStyleCnt="0"/>
      <dgm:spPr/>
    </dgm:pt>
    <dgm:pt modelId="{E6C0F17C-90D4-E54D-97FC-1310BEAD8D0E}" type="pres">
      <dgm:prSet presAssocID="{D222B816-7F6D-4486-9B61-0E532188165E}" presName="tx1" presStyleLbl="revTx" presStyleIdx="1" presStyleCnt="2"/>
      <dgm:spPr/>
    </dgm:pt>
    <dgm:pt modelId="{7333406B-B054-0F45-9E4D-A1C9794E81CE}" type="pres">
      <dgm:prSet presAssocID="{D222B816-7F6D-4486-9B61-0E532188165E}" presName="vert1" presStyleCnt="0"/>
      <dgm:spPr/>
    </dgm:pt>
  </dgm:ptLst>
  <dgm:cxnLst>
    <dgm:cxn modelId="{3394D042-DA7D-4965-AB51-2012B691B079}" srcId="{DD3087D8-FF9F-4D5C-8EE2-E80EAB9221B3}" destId="{28865940-A50B-4A5D-909C-3718DE615E60}" srcOrd="0" destOrd="0" parTransId="{F29AEF41-798D-42CD-8FFA-D92C168014F4}" sibTransId="{1E6538D2-D54C-4FFD-A01A-349D11E735F6}"/>
    <dgm:cxn modelId="{A7C1DD54-BA33-3D43-92D5-50F940A2AA39}" type="presOf" srcId="{28865940-A50B-4A5D-909C-3718DE615E60}" destId="{17B380E6-3BD2-F848-A613-F2E04395D90A}" srcOrd="0" destOrd="0" presId="urn:microsoft.com/office/officeart/2008/layout/LinedList"/>
    <dgm:cxn modelId="{8F7B5B61-024A-CB42-9E5C-A4FC2E67ABC9}" type="presOf" srcId="{DD3087D8-FF9F-4D5C-8EE2-E80EAB9221B3}" destId="{818402C3-980A-A94B-8399-AD27B4D2937A}" srcOrd="0" destOrd="0" presId="urn:microsoft.com/office/officeart/2008/layout/LinedList"/>
    <dgm:cxn modelId="{13F6A6BA-465C-1844-BE04-945759874AB3}" type="presOf" srcId="{D222B816-7F6D-4486-9B61-0E532188165E}" destId="{E6C0F17C-90D4-E54D-97FC-1310BEAD8D0E}" srcOrd="0" destOrd="0" presId="urn:microsoft.com/office/officeart/2008/layout/LinedList"/>
    <dgm:cxn modelId="{B2206BDB-8156-44E7-BBD8-8F723A36D71F}" srcId="{DD3087D8-FF9F-4D5C-8EE2-E80EAB9221B3}" destId="{D222B816-7F6D-4486-9B61-0E532188165E}" srcOrd="1" destOrd="0" parTransId="{D323CB94-F11A-4867-822E-DE0CF591E81B}" sibTransId="{8E0986E2-A522-471C-AE9E-6D927299C6DC}"/>
    <dgm:cxn modelId="{23F15000-63E5-5541-ADE3-B5890997B5E3}" type="presParOf" srcId="{818402C3-980A-A94B-8399-AD27B4D2937A}" destId="{4F684125-4953-CA40-AD38-A867FD0EE4DA}" srcOrd="0" destOrd="0" presId="urn:microsoft.com/office/officeart/2008/layout/LinedList"/>
    <dgm:cxn modelId="{450EDB67-2719-DE40-8CD1-FD3C34FF66D6}" type="presParOf" srcId="{818402C3-980A-A94B-8399-AD27B4D2937A}" destId="{DA91026E-66F0-5741-9710-CDECD973DB54}" srcOrd="1" destOrd="0" presId="urn:microsoft.com/office/officeart/2008/layout/LinedList"/>
    <dgm:cxn modelId="{A4BDEEDE-4AC5-6A4A-9015-EF7CFBEC708E}" type="presParOf" srcId="{DA91026E-66F0-5741-9710-CDECD973DB54}" destId="{17B380E6-3BD2-F848-A613-F2E04395D90A}" srcOrd="0" destOrd="0" presId="urn:microsoft.com/office/officeart/2008/layout/LinedList"/>
    <dgm:cxn modelId="{66D01A2C-30B1-CF45-806C-50D5158AF1E1}" type="presParOf" srcId="{DA91026E-66F0-5741-9710-CDECD973DB54}" destId="{F74FE8BF-9105-A841-8181-0DD95B164CCE}" srcOrd="1" destOrd="0" presId="urn:microsoft.com/office/officeart/2008/layout/LinedList"/>
    <dgm:cxn modelId="{BF36C9E0-52DF-7641-B5BF-6C2086159B8B}" type="presParOf" srcId="{818402C3-980A-A94B-8399-AD27B4D2937A}" destId="{C3538FC3-0A7C-1D45-984D-B3544CCBA185}" srcOrd="2" destOrd="0" presId="urn:microsoft.com/office/officeart/2008/layout/LinedList"/>
    <dgm:cxn modelId="{6E2EBA1E-B50D-B441-8739-D6BE7B7833DE}" type="presParOf" srcId="{818402C3-980A-A94B-8399-AD27B4D2937A}" destId="{A86438A2-D499-594D-978E-6B6AB66A6B2A}" srcOrd="3" destOrd="0" presId="urn:microsoft.com/office/officeart/2008/layout/LinedList"/>
    <dgm:cxn modelId="{E9A28A75-59E6-7647-8D2E-B69C9533842A}" type="presParOf" srcId="{A86438A2-D499-594D-978E-6B6AB66A6B2A}" destId="{E6C0F17C-90D4-E54D-97FC-1310BEAD8D0E}" srcOrd="0" destOrd="0" presId="urn:microsoft.com/office/officeart/2008/layout/LinedList"/>
    <dgm:cxn modelId="{0D48F452-EA4F-EF44-ACDD-A82200004A45}" type="presParOf" srcId="{A86438A2-D499-594D-978E-6B6AB66A6B2A}" destId="{7333406B-B054-0F45-9E4D-A1C9794E81C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57DC28-1796-7148-A933-59BF91A1A65E}" type="doc">
      <dgm:prSet loTypeId="urn:microsoft.com/office/officeart/2005/8/layout/process1" loCatId="" qsTypeId="urn:microsoft.com/office/officeart/2005/8/quickstyle/simple1" qsCatId="simple" csTypeId="urn:microsoft.com/office/officeart/2005/8/colors/accent3_2" csCatId="accent3" phldr="1"/>
      <dgm:spPr/>
      <dgm:t>
        <a:bodyPr/>
        <a:lstStyle/>
        <a:p>
          <a:endParaRPr lang="en-US"/>
        </a:p>
      </dgm:t>
    </dgm:pt>
    <dgm:pt modelId="{62724D06-B034-9347-A850-6821DB16DF28}">
      <dgm:prSet phldrT="[Text]"/>
      <dgm:spPr/>
      <dgm:t>
        <a:bodyPr/>
        <a:lstStyle/>
        <a:p>
          <a:r>
            <a:rPr lang="en-US" b="1"/>
            <a:t>Finding </a:t>
          </a:r>
          <a:endParaRPr lang="en-US" b="1" dirty="0"/>
        </a:p>
      </dgm:t>
    </dgm:pt>
    <dgm:pt modelId="{DF0BCAA2-CA53-1D49-9765-9DFD4EBDA7B4}" type="parTrans" cxnId="{415A1D85-11A7-8C40-B4EF-87441226AE51}">
      <dgm:prSet/>
      <dgm:spPr/>
      <dgm:t>
        <a:bodyPr/>
        <a:lstStyle/>
        <a:p>
          <a:endParaRPr lang="en-US"/>
        </a:p>
      </dgm:t>
    </dgm:pt>
    <dgm:pt modelId="{F52192C3-99F9-A047-9EC0-076E39244DAF}" type="sibTrans" cxnId="{415A1D85-11A7-8C40-B4EF-87441226AE51}">
      <dgm:prSet/>
      <dgm:spPr/>
      <dgm:t>
        <a:bodyPr/>
        <a:lstStyle/>
        <a:p>
          <a:endParaRPr lang="en-US"/>
        </a:p>
      </dgm:t>
    </dgm:pt>
    <dgm:pt modelId="{EB95E92B-25DA-C34D-A586-4DC891B2A06A}">
      <dgm:prSet phldrT="[Text]" custT="1"/>
      <dgm:spPr/>
      <dgm:t>
        <a:bodyPr/>
        <a:lstStyle/>
        <a:p>
          <a:r>
            <a:rPr lang="en-US" sz="1600" dirty="0"/>
            <a:t>In addition,  other concerns that came up multiple times include </a:t>
          </a:r>
          <a:r>
            <a:rPr lang="en-US" sz="1600" b="1" dirty="0"/>
            <a:t>screen reader compatibility </a:t>
          </a:r>
          <a:r>
            <a:rPr lang="en-US" sz="1600" dirty="0"/>
            <a:t>and </a:t>
          </a:r>
          <a:r>
            <a:rPr lang="en-US" sz="1600" b="1" dirty="0"/>
            <a:t>better indexing</a:t>
          </a:r>
          <a:endParaRPr lang="en-US" sz="1600" dirty="0"/>
        </a:p>
      </dgm:t>
    </dgm:pt>
    <dgm:pt modelId="{B2258B6D-6C6D-F84B-8CCE-EC3D015E41AB}" type="parTrans" cxnId="{941DF899-9CD9-5C41-A904-3AE2DDE3AE5B}">
      <dgm:prSet/>
      <dgm:spPr/>
      <dgm:t>
        <a:bodyPr/>
        <a:lstStyle/>
        <a:p>
          <a:endParaRPr lang="en-US"/>
        </a:p>
      </dgm:t>
    </dgm:pt>
    <dgm:pt modelId="{2806FAF6-A4F9-854C-8DD7-C4963ABADCB7}" type="sibTrans" cxnId="{941DF899-9CD9-5C41-A904-3AE2DDE3AE5B}">
      <dgm:prSet/>
      <dgm:spPr/>
      <dgm:t>
        <a:bodyPr/>
        <a:lstStyle/>
        <a:p>
          <a:endParaRPr lang="en-US"/>
        </a:p>
      </dgm:t>
    </dgm:pt>
    <dgm:pt modelId="{B8AED513-BD9D-F049-9EE0-3AD7C1915F51}">
      <dgm:prSet phldrT="[Text]"/>
      <dgm:spPr>
        <a:solidFill>
          <a:schemeClr val="accent6">
            <a:lumMod val="50000"/>
          </a:schemeClr>
        </a:solidFill>
      </dgm:spPr>
      <dgm:t>
        <a:bodyPr/>
        <a:lstStyle/>
        <a:p>
          <a:r>
            <a:rPr lang="en-US" sz="3600" b="1"/>
            <a:t>Next Steps</a:t>
          </a:r>
          <a:endParaRPr lang="en-US" sz="3600" b="1" dirty="0"/>
        </a:p>
      </dgm:t>
    </dgm:pt>
    <dgm:pt modelId="{7B0E3677-0524-3D44-BD49-8F23E1E8C482}" type="parTrans" cxnId="{544684A8-BA2D-6E45-B937-0F33A40C869E}">
      <dgm:prSet/>
      <dgm:spPr/>
      <dgm:t>
        <a:bodyPr/>
        <a:lstStyle/>
        <a:p>
          <a:endParaRPr lang="en-US"/>
        </a:p>
      </dgm:t>
    </dgm:pt>
    <dgm:pt modelId="{6A115AA3-6C2F-D949-9E84-8457993B4E46}" type="sibTrans" cxnId="{544684A8-BA2D-6E45-B937-0F33A40C869E}">
      <dgm:prSet/>
      <dgm:spPr/>
      <dgm:t>
        <a:bodyPr/>
        <a:lstStyle/>
        <a:p>
          <a:endParaRPr lang="en-US"/>
        </a:p>
      </dgm:t>
    </dgm:pt>
    <dgm:pt modelId="{5121357D-62EA-4342-8DCF-37847EE848C5}">
      <dgm:prSet phldrT="[Text]" custT="1"/>
      <dgm:spPr>
        <a:solidFill>
          <a:schemeClr val="accent6">
            <a:lumMod val="50000"/>
          </a:schemeClr>
        </a:solidFill>
      </dgm:spPr>
      <dgm:t>
        <a:bodyPr/>
        <a:lstStyle/>
        <a:p>
          <a:r>
            <a:rPr lang="en-US" sz="1600" dirty="0"/>
            <a:t>Explore strategies to effectively implement captioning in our database – especially in the potential for using AI as a tool?</a:t>
          </a:r>
        </a:p>
      </dgm:t>
    </dgm:pt>
    <dgm:pt modelId="{4E694A35-6DA0-714A-90D0-A3D6AD101220}" type="parTrans" cxnId="{B4AC67FD-E4A4-8B48-AA41-C06DAC73E264}">
      <dgm:prSet/>
      <dgm:spPr/>
      <dgm:t>
        <a:bodyPr/>
        <a:lstStyle/>
        <a:p>
          <a:endParaRPr lang="en-US"/>
        </a:p>
      </dgm:t>
    </dgm:pt>
    <dgm:pt modelId="{F44A8CDD-83B4-BA4F-911F-7DBB271004BE}" type="sibTrans" cxnId="{B4AC67FD-E4A4-8B48-AA41-C06DAC73E264}">
      <dgm:prSet/>
      <dgm:spPr/>
      <dgm:t>
        <a:bodyPr/>
        <a:lstStyle/>
        <a:p>
          <a:endParaRPr lang="en-US"/>
        </a:p>
      </dgm:t>
    </dgm:pt>
    <dgm:pt modelId="{D72A3F7E-33E7-B141-A255-C7D5887CE439}">
      <dgm:prSet custT="1"/>
      <dgm:spPr/>
      <dgm:t>
        <a:bodyPr/>
        <a:lstStyle/>
        <a:p>
          <a:r>
            <a:rPr lang="en-US" sz="1600" dirty="0"/>
            <a:t>Of 27 un-aided responses, nearly half mentioned the desire for </a:t>
          </a:r>
          <a:r>
            <a:rPr lang="en-US" sz="1600" b="1" dirty="0"/>
            <a:t>translations and subtitles, </a:t>
          </a:r>
          <a:r>
            <a:rPr lang="en-US" sz="1600" dirty="0"/>
            <a:t>indicating a strong need for multilingual accessibility</a:t>
          </a:r>
        </a:p>
      </dgm:t>
    </dgm:pt>
    <dgm:pt modelId="{88DC26A5-089C-F34D-9D11-D4C4E9CAEF1F}" type="sibTrans" cxnId="{38B5E885-C9A4-5742-98CB-03DD06ECBEEC}">
      <dgm:prSet/>
      <dgm:spPr/>
      <dgm:t>
        <a:bodyPr/>
        <a:lstStyle/>
        <a:p>
          <a:endParaRPr lang="en-US"/>
        </a:p>
      </dgm:t>
    </dgm:pt>
    <dgm:pt modelId="{AFEBFFA6-0AC7-6C43-A9D9-A63216A5EA31}" type="parTrans" cxnId="{38B5E885-C9A4-5742-98CB-03DD06ECBEEC}">
      <dgm:prSet/>
      <dgm:spPr/>
      <dgm:t>
        <a:bodyPr/>
        <a:lstStyle/>
        <a:p>
          <a:endParaRPr lang="en-US"/>
        </a:p>
      </dgm:t>
    </dgm:pt>
    <dgm:pt modelId="{A9461D2F-0D70-0F43-A86B-8386BDB16568}">
      <dgm:prSet phldrT="[Text]" custT="1"/>
      <dgm:spPr>
        <a:solidFill>
          <a:schemeClr val="accent6">
            <a:lumMod val="50000"/>
          </a:schemeClr>
        </a:solidFill>
      </dgm:spPr>
      <dgm:t>
        <a:bodyPr/>
        <a:lstStyle/>
        <a:p>
          <a:r>
            <a:rPr lang="en-US" sz="1600" dirty="0"/>
            <a:t>Develop better metadata tagging and filtering tools to improve content discoverability</a:t>
          </a:r>
        </a:p>
      </dgm:t>
    </dgm:pt>
    <dgm:pt modelId="{7CF56144-D943-0C42-9DA3-B55841EDE2EF}" type="parTrans" cxnId="{83353E35-5237-D54D-8FF6-025927C4F838}">
      <dgm:prSet/>
      <dgm:spPr/>
      <dgm:t>
        <a:bodyPr/>
        <a:lstStyle/>
        <a:p>
          <a:endParaRPr lang="en-US"/>
        </a:p>
      </dgm:t>
    </dgm:pt>
    <dgm:pt modelId="{74E7D934-EDDD-9847-B512-F4E275774652}" type="sibTrans" cxnId="{83353E35-5237-D54D-8FF6-025927C4F838}">
      <dgm:prSet/>
      <dgm:spPr/>
      <dgm:t>
        <a:bodyPr/>
        <a:lstStyle/>
        <a:p>
          <a:endParaRPr lang="en-US"/>
        </a:p>
      </dgm:t>
    </dgm:pt>
    <dgm:pt modelId="{1D3FE7A0-EFFD-1549-877E-286E47D5652B}" type="pres">
      <dgm:prSet presAssocID="{DA57DC28-1796-7148-A933-59BF91A1A65E}" presName="Name0" presStyleCnt="0">
        <dgm:presLayoutVars>
          <dgm:dir/>
          <dgm:resizeHandles val="exact"/>
        </dgm:presLayoutVars>
      </dgm:prSet>
      <dgm:spPr/>
    </dgm:pt>
    <dgm:pt modelId="{C28B291C-77CD-2D48-AF4D-49E9DD51C7CA}" type="pres">
      <dgm:prSet presAssocID="{62724D06-B034-9347-A850-6821DB16DF28}" presName="node" presStyleLbl="node1" presStyleIdx="0" presStyleCnt="2">
        <dgm:presLayoutVars>
          <dgm:bulletEnabled val="1"/>
        </dgm:presLayoutVars>
      </dgm:prSet>
      <dgm:spPr/>
    </dgm:pt>
    <dgm:pt modelId="{CD5D15B2-2E06-1741-85B6-04C2183F1106}" type="pres">
      <dgm:prSet presAssocID="{F52192C3-99F9-A047-9EC0-076E39244DAF}" presName="sibTrans" presStyleLbl="sibTrans2D1" presStyleIdx="0" presStyleCnt="1"/>
      <dgm:spPr/>
    </dgm:pt>
    <dgm:pt modelId="{578FBA61-A952-2044-B2C8-62E37995C411}" type="pres">
      <dgm:prSet presAssocID="{F52192C3-99F9-A047-9EC0-076E39244DAF}" presName="connectorText" presStyleLbl="sibTrans2D1" presStyleIdx="0" presStyleCnt="1"/>
      <dgm:spPr/>
    </dgm:pt>
    <dgm:pt modelId="{E4AE9ECD-7937-2240-8D45-668AF29FE88B}" type="pres">
      <dgm:prSet presAssocID="{B8AED513-BD9D-F049-9EE0-3AD7C1915F51}" presName="node" presStyleLbl="node1" presStyleIdx="1" presStyleCnt="2">
        <dgm:presLayoutVars>
          <dgm:bulletEnabled val="1"/>
        </dgm:presLayoutVars>
      </dgm:prSet>
      <dgm:spPr/>
    </dgm:pt>
  </dgm:ptLst>
  <dgm:cxnLst>
    <dgm:cxn modelId="{21371324-6130-F948-B731-9CF7193B86A5}" type="presOf" srcId="{A9461D2F-0D70-0F43-A86B-8386BDB16568}" destId="{E4AE9ECD-7937-2240-8D45-668AF29FE88B}" srcOrd="0" destOrd="2" presId="urn:microsoft.com/office/officeart/2005/8/layout/process1"/>
    <dgm:cxn modelId="{9222632D-8901-C84A-9085-6B0A96EC1336}" type="presOf" srcId="{B8AED513-BD9D-F049-9EE0-3AD7C1915F51}" destId="{E4AE9ECD-7937-2240-8D45-668AF29FE88B}" srcOrd="0" destOrd="0" presId="urn:microsoft.com/office/officeart/2005/8/layout/process1"/>
    <dgm:cxn modelId="{83353E35-5237-D54D-8FF6-025927C4F838}" srcId="{B8AED513-BD9D-F049-9EE0-3AD7C1915F51}" destId="{A9461D2F-0D70-0F43-A86B-8386BDB16568}" srcOrd="1" destOrd="0" parTransId="{7CF56144-D943-0C42-9DA3-B55841EDE2EF}" sibTransId="{74E7D934-EDDD-9847-B512-F4E275774652}"/>
    <dgm:cxn modelId="{BC68C636-906E-7C4B-8A48-D118C3E03C30}" type="presOf" srcId="{62724D06-B034-9347-A850-6821DB16DF28}" destId="{C28B291C-77CD-2D48-AF4D-49E9DD51C7CA}" srcOrd="0" destOrd="0" presId="urn:microsoft.com/office/officeart/2005/8/layout/process1"/>
    <dgm:cxn modelId="{505AED4B-BF94-FD48-AA9B-0B2940C01D3F}" type="presOf" srcId="{5121357D-62EA-4342-8DCF-37847EE848C5}" destId="{E4AE9ECD-7937-2240-8D45-668AF29FE88B}" srcOrd="0" destOrd="1" presId="urn:microsoft.com/office/officeart/2005/8/layout/process1"/>
    <dgm:cxn modelId="{B69D4B54-0C07-EE44-8909-67CCA9DE48D7}" type="presOf" srcId="{EB95E92B-25DA-C34D-A586-4DC891B2A06A}" destId="{C28B291C-77CD-2D48-AF4D-49E9DD51C7CA}" srcOrd="0" destOrd="2" presId="urn:microsoft.com/office/officeart/2005/8/layout/process1"/>
    <dgm:cxn modelId="{FFC09B63-9573-A74A-B60A-80149C5B53C3}" type="presOf" srcId="{DA57DC28-1796-7148-A933-59BF91A1A65E}" destId="{1D3FE7A0-EFFD-1549-877E-286E47D5652B}" srcOrd="0" destOrd="0" presId="urn:microsoft.com/office/officeart/2005/8/layout/process1"/>
    <dgm:cxn modelId="{2F5B5774-C0F1-5B47-9996-B9F74428FCAB}" type="presOf" srcId="{F52192C3-99F9-A047-9EC0-076E39244DAF}" destId="{578FBA61-A952-2044-B2C8-62E37995C411}" srcOrd="1" destOrd="0" presId="urn:microsoft.com/office/officeart/2005/8/layout/process1"/>
    <dgm:cxn modelId="{FE28ED77-BDE7-1049-B9F9-8F4F30E99BEC}" type="presOf" srcId="{F52192C3-99F9-A047-9EC0-076E39244DAF}" destId="{CD5D15B2-2E06-1741-85B6-04C2183F1106}" srcOrd="0" destOrd="0" presId="urn:microsoft.com/office/officeart/2005/8/layout/process1"/>
    <dgm:cxn modelId="{415A1D85-11A7-8C40-B4EF-87441226AE51}" srcId="{DA57DC28-1796-7148-A933-59BF91A1A65E}" destId="{62724D06-B034-9347-A850-6821DB16DF28}" srcOrd="0" destOrd="0" parTransId="{DF0BCAA2-CA53-1D49-9765-9DFD4EBDA7B4}" sibTransId="{F52192C3-99F9-A047-9EC0-076E39244DAF}"/>
    <dgm:cxn modelId="{38B5E885-C9A4-5742-98CB-03DD06ECBEEC}" srcId="{62724D06-B034-9347-A850-6821DB16DF28}" destId="{D72A3F7E-33E7-B141-A255-C7D5887CE439}" srcOrd="0" destOrd="0" parTransId="{AFEBFFA6-0AC7-6C43-A9D9-A63216A5EA31}" sibTransId="{88DC26A5-089C-F34D-9D11-D4C4E9CAEF1F}"/>
    <dgm:cxn modelId="{B7113F8D-4DE7-F548-B45C-314D6711C592}" type="presOf" srcId="{D72A3F7E-33E7-B141-A255-C7D5887CE439}" destId="{C28B291C-77CD-2D48-AF4D-49E9DD51C7CA}" srcOrd="0" destOrd="1" presId="urn:microsoft.com/office/officeart/2005/8/layout/process1"/>
    <dgm:cxn modelId="{941DF899-9CD9-5C41-A904-3AE2DDE3AE5B}" srcId="{62724D06-B034-9347-A850-6821DB16DF28}" destId="{EB95E92B-25DA-C34D-A586-4DC891B2A06A}" srcOrd="1" destOrd="0" parTransId="{B2258B6D-6C6D-F84B-8CCE-EC3D015E41AB}" sibTransId="{2806FAF6-A4F9-854C-8DD7-C4963ABADCB7}"/>
    <dgm:cxn modelId="{544684A8-BA2D-6E45-B937-0F33A40C869E}" srcId="{DA57DC28-1796-7148-A933-59BF91A1A65E}" destId="{B8AED513-BD9D-F049-9EE0-3AD7C1915F51}" srcOrd="1" destOrd="0" parTransId="{7B0E3677-0524-3D44-BD49-8F23E1E8C482}" sibTransId="{6A115AA3-6C2F-D949-9E84-8457993B4E46}"/>
    <dgm:cxn modelId="{B4AC67FD-E4A4-8B48-AA41-C06DAC73E264}" srcId="{B8AED513-BD9D-F049-9EE0-3AD7C1915F51}" destId="{5121357D-62EA-4342-8DCF-37847EE848C5}" srcOrd="0" destOrd="0" parTransId="{4E694A35-6DA0-714A-90D0-A3D6AD101220}" sibTransId="{F44A8CDD-83B4-BA4F-911F-7DBB271004BE}"/>
    <dgm:cxn modelId="{A06B41A0-522C-A445-8833-C1FE97833520}" type="presParOf" srcId="{1D3FE7A0-EFFD-1549-877E-286E47D5652B}" destId="{C28B291C-77CD-2D48-AF4D-49E9DD51C7CA}" srcOrd="0" destOrd="0" presId="urn:microsoft.com/office/officeart/2005/8/layout/process1"/>
    <dgm:cxn modelId="{434595F5-CB33-F243-B6B3-7371D34D1F24}" type="presParOf" srcId="{1D3FE7A0-EFFD-1549-877E-286E47D5652B}" destId="{CD5D15B2-2E06-1741-85B6-04C2183F1106}" srcOrd="1" destOrd="0" presId="urn:microsoft.com/office/officeart/2005/8/layout/process1"/>
    <dgm:cxn modelId="{E692CD1F-13A3-4749-AA29-D53197BCE340}" type="presParOf" srcId="{CD5D15B2-2E06-1741-85B6-04C2183F1106}" destId="{578FBA61-A952-2044-B2C8-62E37995C411}" srcOrd="0" destOrd="0" presId="urn:microsoft.com/office/officeart/2005/8/layout/process1"/>
    <dgm:cxn modelId="{F92B684C-7E90-0142-9BE1-30F5A5314468}" type="presParOf" srcId="{1D3FE7A0-EFFD-1549-877E-286E47D5652B}" destId="{E4AE9ECD-7937-2240-8D45-668AF29FE88B}"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83A3FF-7B49-47A7-A8A2-AA55257B575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A02B6FE-F7D8-4DC3-8991-DBADB0B673AC}">
      <dgm:prSet custT="1"/>
      <dgm:spPr/>
      <dgm:t>
        <a:bodyPr/>
        <a:lstStyle/>
        <a:p>
          <a:pPr>
            <a:lnSpc>
              <a:spcPct val="100000"/>
            </a:lnSpc>
          </a:pPr>
          <a:r>
            <a:rPr lang="en-US" sz="2000" dirty="0"/>
            <a:t>Redesigned video icons match updated category filters based on </a:t>
          </a:r>
          <a:r>
            <a:rPr lang="en-US" sz="2000" b="1" dirty="0"/>
            <a:t>program </a:t>
          </a:r>
          <a:r>
            <a:rPr lang="en-US" sz="2000" dirty="0"/>
            <a:t>and </a:t>
          </a:r>
          <a:r>
            <a:rPr lang="en-US" sz="2000" b="1" dirty="0"/>
            <a:t>performance venue</a:t>
          </a:r>
          <a:endParaRPr lang="en-US" sz="2000" dirty="0"/>
        </a:p>
      </dgm:t>
    </dgm:pt>
    <dgm:pt modelId="{581C6A18-5A30-4B19-8FB0-F93D5169B80F}" type="parTrans" cxnId="{30B12805-A552-409E-8BB3-02EB059CD5C0}">
      <dgm:prSet/>
      <dgm:spPr/>
      <dgm:t>
        <a:bodyPr/>
        <a:lstStyle/>
        <a:p>
          <a:endParaRPr lang="en-US" sz="2400"/>
        </a:p>
      </dgm:t>
    </dgm:pt>
    <dgm:pt modelId="{5A18CE3C-352C-4986-92DC-48A97A406D42}" type="sibTrans" cxnId="{30B12805-A552-409E-8BB3-02EB059CD5C0}">
      <dgm:prSet/>
      <dgm:spPr/>
      <dgm:t>
        <a:bodyPr/>
        <a:lstStyle/>
        <a:p>
          <a:endParaRPr lang="en-US" sz="2400"/>
        </a:p>
      </dgm:t>
    </dgm:pt>
    <dgm:pt modelId="{733D5078-1EA4-44FF-9D0F-858854282040}">
      <dgm:prSet custT="1"/>
      <dgm:spPr/>
      <dgm:t>
        <a:bodyPr/>
        <a:lstStyle/>
        <a:p>
          <a:pPr>
            <a:lnSpc>
              <a:spcPct val="100000"/>
            </a:lnSpc>
          </a:pPr>
          <a:r>
            <a:rPr lang="en-US" sz="2000" dirty="0"/>
            <a:t>Redesigned audio icons match updated category filters based on </a:t>
          </a:r>
          <a:r>
            <a:rPr lang="en-US" sz="2000" b="1" dirty="0"/>
            <a:t>geographical region</a:t>
          </a:r>
          <a:endParaRPr lang="en-US" sz="2000" dirty="0"/>
        </a:p>
      </dgm:t>
    </dgm:pt>
    <dgm:pt modelId="{C0F4B8E9-E06B-483F-834B-DFE6344580A2}" type="parTrans" cxnId="{47C62EEF-27B9-430B-81AF-FBB9CDEDB397}">
      <dgm:prSet/>
      <dgm:spPr/>
      <dgm:t>
        <a:bodyPr/>
        <a:lstStyle/>
        <a:p>
          <a:endParaRPr lang="en-US" sz="2400"/>
        </a:p>
      </dgm:t>
    </dgm:pt>
    <dgm:pt modelId="{4A0A7927-9D75-48CC-AA6E-A0AC17BAD9B8}" type="sibTrans" cxnId="{47C62EEF-27B9-430B-81AF-FBB9CDEDB397}">
      <dgm:prSet/>
      <dgm:spPr/>
      <dgm:t>
        <a:bodyPr/>
        <a:lstStyle/>
        <a:p>
          <a:endParaRPr lang="en-US" sz="2400"/>
        </a:p>
      </dgm:t>
    </dgm:pt>
    <dgm:pt modelId="{EEB605CD-95AF-4548-B420-299343999450}">
      <dgm:prSet custT="1"/>
      <dgm:spPr/>
      <dgm:t>
        <a:bodyPr/>
        <a:lstStyle/>
        <a:p>
          <a:pPr>
            <a:lnSpc>
              <a:spcPct val="100000"/>
            </a:lnSpc>
          </a:pPr>
          <a:r>
            <a:rPr lang="en-US" sz="2000" dirty="0"/>
            <a:t>Image galleries feature highlights from </a:t>
          </a:r>
          <a:r>
            <a:rPr lang="en-US" sz="2000" b="1" dirty="0"/>
            <a:t>entire</a:t>
          </a:r>
          <a:r>
            <a:rPr lang="en-US" sz="2000" dirty="0"/>
            <a:t> festival years or cultural focus</a:t>
          </a:r>
        </a:p>
      </dgm:t>
    </dgm:pt>
    <dgm:pt modelId="{81E1184C-141A-40C1-A845-F6C7B11F57C4}" type="parTrans" cxnId="{B1D7FAED-159D-4CB4-B889-4E73A17A13BD}">
      <dgm:prSet/>
      <dgm:spPr/>
      <dgm:t>
        <a:bodyPr/>
        <a:lstStyle/>
        <a:p>
          <a:endParaRPr lang="en-US" sz="2400"/>
        </a:p>
      </dgm:t>
    </dgm:pt>
    <dgm:pt modelId="{C26B99D3-A108-4C22-BF65-9EDC622B41E1}" type="sibTrans" cxnId="{B1D7FAED-159D-4CB4-B889-4E73A17A13BD}">
      <dgm:prSet/>
      <dgm:spPr/>
      <dgm:t>
        <a:bodyPr/>
        <a:lstStyle/>
        <a:p>
          <a:endParaRPr lang="en-US" sz="2400"/>
        </a:p>
      </dgm:t>
    </dgm:pt>
    <dgm:pt modelId="{11B35205-E780-BF40-951D-73BBD6F55F86}" type="pres">
      <dgm:prSet presAssocID="{DD83A3FF-7B49-47A7-A8A2-AA55257B5753}" presName="vert0" presStyleCnt="0">
        <dgm:presLayoutVars>
          <dgm:dir/>
          <dgm:animOne val="branch"/>
          <dgm:animLvl val="lvl"/>
        </dgm:presLayoutVars>
      </dgm:prSet>
      <dgm:spPr/>
    </dgm:pt>
    <dgm:pt modelId="{2AE0B067-9FE0-EB4B-A1C2-ECCF4F174AF7}" type="pres">
      <dgm:prSet presAssocID="{DA02B6FE-F7D8-4DC3-8991-DBADB0B673AC}" presName="thickLine" presStyleLbl="alignNode1" presStyleIdx="0" presStyleCnt="3"/>
      <dgm:spPr/>
    </dgm:pt>
    <dgm:pt modelId="{A30F9723-0092-3644-8A43-DC941ECE6EAD}" type="pres">
      <dgm:prSet presAssocID="{DA02B6FE-F7D8-4DC3-8991-DBADB0B673AC}" presName="horz1" presStyleCnt="0"/>
      <dgm:spPr/>
    </dgm:pt>
    <dgm:pt modelId="{0F3171F9-43B6-9F48-8A87-6E2B0D98429D}" type="pres">
      <dgm:prSet presAssocID="{DA02B6FE-F7D8-4DC3-8991-DBADB0B673AC}" presName="tx1" presStyleLbl="revTx" presStyleIdx="0" presStyleCnt="3"/>
      <dgm:spPr/>
    </dgm:pt>
    <dgm:pt modelId="{5D2C0CC2-9D91-7846-8F69-FAC6E2D81AAC}" type="pres">
      <dgm:prSet presAssocID="{DA02B6FE-F7D8-4DC3-8991-DBADB0B673AC}" presName="vert1" presStyleCnt="0"/>
      <dgm:spPr/>
    </dgm:pt>
    <dgm:pt modelId="{7DCC36B8-C769-4B4D-AA71-E3839EC58146}" type="pres">
      <dgm:prSet presAssocID="{733D5078-1EA4-44FF-9D0F-858854282040}" presName="thickLine" presStyleLbl="alignNode1" presStyleIdx="1" presStyleCnt="3"/>
      <dgm:spPr/>
    </dgm:pt>
    <dgm:pt modelId="{6DDB6590-0FA6-3340-9286-4BA1B90797DE}" type="pres">
      <dgm:prSet presAssocID="{733D5078-1EA4-44FF-9D0F-858854282040}" presName="horz1" presStyleCnt="0"/>
      <dgm:spPr/>
    </dgm:pt>
    <dgm:pt modelId="{02762B53-C4BD-3A44-BFA3-F3FC5E724C9E}" type="pres">
      <dgm:prSet presAssocID="{733D5078-1EA4-44FF-9D0F-858854282040}" presName="tx1" presStyleLbl="revTx" presStyleIdx="1" presStyleCnt="3"/>
      <dgm:spPr/>
    </dgm:pt>
    <dgm:pt modelId="{45539EDC-6588-9646-80BD-93306C53C447}" type="pres">
      <dgm:prSet presAssocID="{733D5078-1EA4-44FF-9D0F-858854282040}" presName="vert1" presStyleCnt="0"/>
      <dgm:spPr/>
    </dgm:pt>
    <dgm:pt modelId="{09F05131-CBBF-564F-A64C-2F3FE28F8BD4}" type="pres">
      <dgm:prSet presAssocID="{EEB605CD-95AF-4548-B420-299343999450}" presName="thickLine" presStyleLbl="alignNode1" presStyleIdx="2" presStyleCnt="3"/>
      <dgm:spPr/>
    </dgm:pt>
    <dgm:pt modelId="{B8440DA2-3372-A948-8C82-51B048C59CA3}" type="pres">
      <dgm:prSet presAssocID="{EEB605CD-95AF-4548-B420-299343999450}" presName="horz1" presStyleCnt="0"/>
      <dgm:spPr/>
    </dgm:pt>
    <dgm:pt modelId="{96CE304C-683A-5549-B0F1-13F6A35FCA1B}" type="pres">
      <dgm:prSet presAssocID="{EEB605CD-95AF-4548-B420-299343999450}" presName="tx1" presStyleLbl="revTx" presStyleIdx="2" presStyleCnt="3"/>
      <dgm:spPr/>
    </dgm:pt>
    <dgm:pt modelId="{FAEC8DFD-BCA5-6945-A927-320B46CE89B0}" type="pres">
      <dgm:prSet presAssocID="{EEB605CD-95AF-4548-B420-299343999450}" presName="vert1" presStyleCnt="0"/>
      <dgm:spPr/>
    </dgm:pt>
  </dgm:ptLst>
  <dgm:cxnLst>
    <dgm:cxn modelId="{30B12805-A552-409E-8BB3-02EB059CD5C0}" srcId="{DD83A3FF-7B49-47A7-A8A2-AA55257B5753}" destId="{DA02B6FE-F7D8-4DC3-8991-DBADB0B673AC}" srcOrd="0" destOrd="0" parTransId="{581C6A18-5A30-4B19-8FB0-F93D5169B80F}" sibTransId="{5A18CE3C-352C-4986-92DC-48A97A406D42}"/>
    <dgm:cxn modelId="{11F85B0D-696F-2A4E-B0CA-9439D770A069}" type="presOf" srcId="{EEB605CD-95AF-4548-B420-299343999450}" destId="{96CE304C-683A-5549-B0F1-13F6A35FCA1B}" srcOrd="0" destOrd="0" presId="urn:microsoft.com/office/officeart/2008/layout/LinedList"/>
    <dgm:cxn modelId="{2F1D1569-D3DA-794D-9B6E-C480C43E49D2}" type="presOf" srcId="{DD83A3FF-7B49-47A7-A8A2-AA55257B5753}" destId="{11B35205-E780-BF40-951D-73BBD6F55F86}" srcOrd="0" destOrd="0" presId="urn:microsoft.com/office/officeart/2008/layout/LinedList"/>
    <dgm:cxn modelId="{A0F71375-481A-5D4A-95EE-A65DD2349315}" type="presOf" srcId="{733D5078-1EA4-44FF-9D0F-858854282040}" destId="{02762B53-C4BD-3A44-BFA3-F3FC5E724C9E}" srcOrd="0" destOrd="0" presId="urn:microsoft.com/office/officeart/2008/layout/LinedList"/>
    <dgm:cxn modelId="{6EFB72E1-EDAD-E644-B783-0C3623AA9C5C}" type="presOf" srcId="{DA02B6FE-F7D8-4DC3-8991-DBADB0B673AC}" destId="{0F3171F9-43B6-9F48-8A87-6E2B0D98429D}" srcOrd="0" destOrd="0" presId="urn:microsoft.com/office/officeart/2008/layout/LinedList"/>
    <dgm:cxn modelId="{B1D7FAED-159D-4CB4-B889-4E73A17A13BD}" srcId="{DD83A3FF-7B49-47A7-A8A2-AA55257B5753}" destId="{EEB605CD-95AF-4548-B420-299343999450}" srcOrd="2" destOrd="0" parTransId="{81E1184C-141A-40C1-A845-F6C7B11F57C4}" sibTransId="{C26B99D3-A108-4C22-BF65-9EDC622B41E1}"/>
    <dgm:cxn modelId="{47C62EEF-27B9-430B-81AF-FBB9CDEDB397}" srcId="{DD83A3FF-7B49-47A7-A8A2-AA55257B5753}" destId="{733D5078-1EA4-44FF-9D0F-858854282040}" srcOrd="1" destOrd="0" parTransId="{C0F4B8E9-E06B-483F-834B-DFE6344580A2}" sibTransId="{4A0A7927-9D75-48CC-AA6E-A0AC17BAD9B8}"/>
    <dgm:cxn modelId="{41E1A604-C25E-A648-ADB7-D7EA8378B1AB}" type="presParOf" srcId="{11B35205-E780-BF40-951D-73BBD6F55F86}" destId="{2AE0B067-9FE0-EB4B-A1C2-ECCF4F174AF7}" srcOrd="0" destOrd="0" presId="urn:microsoft.com/office/officeart/2008/layout/LinedList"/>
    <dgm:cxn modelId="{BBA5F624-AA0A-F749-949D-B0AF2842F363}" type="presParOf" srcId="{11B35205-E780-BF40-951D-73BBD6F55F86}" destId="{A30F9723-0092-3644-8A43-DC941ECE6EAD}" srcOrd="1" destOrd="0" presId="urn:microsoft.com/office/officeart/2008/layout/LinedList"/>
    <dgm:cxn modelId="{70525578-2F9F-BE4B-9831-D50DAFD9D620}" type="presParOf" srcId="{A30F9723-0092-3644-8A43-DC941ECE6EAD}" destId="{0F3171F9-43B6-9F48-8A87-6E2B0D98429D}" srcOrd="0" destOrd="0" presId="urn:microsoft.com/office/officeart/2008/layout/LinedList"/>
    <dgm:cxn modelId="{7D6F9491-438E-484C-8D1D-363D8BD8D654}" type="presParOf" srcId="{A30F9723-0092-3644-8A43-DC941ECE6EAD}" destId="{5D2C0CC2-9D91-7846-8F69-FAC6E2D81AAC}" srcOrd="1" destOrd="0" presId="urn:microsoft.com/office/officeart/2008/layout/LinedList"/>
    <dgm:cxn modelId="{B30F6FDD-902C-8E4A-AF1B-4FB31EBCB973}" type="presParOf" srcId="{11B35205-E780-BF40-951D-73BBD6F55F86}" destId="{7DCC36B8-C769-4B4D-AA71-E3839EC58146}" srcOrd="2" destOrd="0" presId="urn:microsoft.com/office/officeart/2008/layout/LinedList"/>
    <dgm:cxn modelId="{012BF058-22FA-7C40-95AC-F33780CAB75C}" type="presParOf" srcId="{11B35205-E780-BF40-951D-73BBD6F55F86}" destId="{6DDB6590-0FA6-3340-9286-4BA1B90797DE}" srcOrd="3" destOrd="0" presId="urn:microsoft.com/office/officeart/2008/layout/LinedList"/>
    <dgm:cxn modelId="{D6BC5954-34F3-3D4E-BA01-FA08A1036740}" type="presParOf" srcId="{6DDB6590-0FA6-3340-9286-4BA1B90797DE}" destId="{02762B53-C4BD-3A44-BFA3-F3FC5E724C9E}" srcOrd="0" destOrd="0" presId="urn:microsoft.com/office/officeart/2008/layout/LinedList"/>
    <dgm:cxn modelId="{0ECA79C7-6A2C-5F4D-8F7F-6E2A056712FF}" type="presParOf" srcId="{6DDB6590-0FA6-3340-9286-4BA1B90797DE}" destId="{45539EDC-6588-9646-80BD-93306C53C447}" srcOrd="1" destOrd="0" presId="urn:microsoft.com/office/officeart/2008/layout/LinedList"/>
    <dgm:cxn modelId="{6EF304C9-166D-FF46-AD11-A7EFDEF5B9CD}" type="presParOf" srcId="{11B35205-E780-BF40-951D-73BBD6F55F86}" destId="{09F05131-CBBF-564F-A64C-2F3FE28F8BD4}" srcOrd="4" destOrd="0" presId="urn:microsoft.com/office/officeart/2008/layout/LinedList"/>
    <dgm:cxn modelId="{72C2D0E4-DE77-3245-8F35-8B8566C43216}" type="presParOf" srcId="{11B35205-E780-BF40-951D-73BBD6F55F86}" destId="{B8440DA2-3372-A948-8C82-51B048C59CA3}" srcOrd="5" destOrd="0" presId="urn:microsoft.com/office/officeart/2008/layout/LinedList"/>
    <dgm:cxn modelId="{BEC940F3-F91C-D242-A131-F5822D122A60}" type="presParOf" srcId="{B8440DA2-3372-A948-8C82-51B048C59CA3}" destId="{96CE304C-683A-5549-B0F1-13F6A35FCA1B}" srcOrd="0" destOrd="0" presId="urn:microsoft.com/office/officeart/2008/layout/LinedList"/>
    <dgm:cxn modelId="{CB23011D-E9B9-CA42-9DAC-1ECFE3DF1287}" type="presParOf" srcId="{B8440DA2-3372-A948-8C82-51B048C59CA3}" destId="{FAEC8DFD-BCA5-6945-A927-320B46CE89B0}"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84125-4953-CA40-AD38-A867FD0EE4DA}">
      <dsp:nvSpPr>
        <dsp:cNvPr id="0" name=""/>
        <dsp:cNvSpPr/>
      </dsp:nvSpPr>
      <dsp:spPr>
        <a:xfrm>
          <a:off x="0" y="0"/>
          <a:ext cx="532447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B380E6-3BD2-F848-A613-F2E04395D90A}">
      <dsp:nvSpPr>
        <dsp:cNvPr id="0" name=""/>
        <dsp:cNvSpPr/>
      </dsp:nvSpPr>
      <dsp:spPr>
        <a:xfrm>
          <a:off x="0" y="0"/>
          <a:ext cx="5324475" cy="1959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In the fall of 2024, a google survey went out to over 500 artists who have previously performed at the Northwest Folklife festival. Of those contacted, 43 people responded so the findings are only </a:t>
          </a:r>
          <a:r>
            <a:rPr lang="en-US" sz="2100" b="1" kern="1200" dirty="0"/>
            <a:t>preliminary</a:t>
          </a:r>
          <a:r>
            <a:rPr lang="en-US" sz="2100" kern="1200" dirty="0"/>
            <a:t>. </a:t>
          </a:r>
        </a:p>
      </dsp:txBody>
      <dsp:txXfrm>
        <a:off x="0" y="0"/>
        <a:ext cx="5324475" cy="1959768"/>
      </dsp:txXfrm>
    </dsp:sp>
    <dsp:sp modelId="{C3538FC3-0A7C-1D45-984D-B3544CCBA185}">
      <dsp:nvSpPr>
        <dsp:cNvPr id="0" name=""/>
        <dsp:cNvSpPr/>
      </dsp:nvSpPr>
      <dsp:spPr>
        <a:xfrm>
          <a:off x="0" y="1959768"/>
          <a:ext cx="5324475" cy="0"/>
        </a:xfrm>
        <a:prstGeom prst="lin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C0F17C-90D4-E54D-97FC-1310BEAD8D0E}">
      <dsp:nvSpPr>
        <dsp:cNvPr id="0" name=""/>
        <dsp:cNvSpPr/>
      </dsp:nvSpPr>
      <dsp:spPr>
        <a:xfrm>
          <a:off x="0" y="1959768"/>
          <a:ext cx="5324475" cy="1959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The survey included 12 questions including open ended, Likert scale, and multiple choice. The purpose of this survey was to  gather insight into accessibility needs as well as media, content, and engagement preferences of the respondents.</a:t>
          </a:r>
        </a:p>
      </dsp:txBody>
      <dsp:txXfrm>
        <a:off x="0" y="1959768"/>
        <a:ext cx="5324475" cy="19597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B291C-77CD-2D48-AF4D-49E9DD51C7CA}">
      <dsp:nvSpPr>
        <dsp:cNvPr id="0" name=""/>
        <dsp:cNvSpPr/>
      </dsp:nvSpPr>
      <dsp:spPr>
        <a:xfrm>
          <a:off x="2139" y="203802"/>
          <a:ext cx="4561866" cy="273711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1600200">
            <a:lnSpc>
              <a:spcPct val="90000"/>
            </a:lnSpc>
            <a:spcBef>
              <a:spcPct val="0"/>
            </a:spcBef>
            <a:spcAft>
              <a:spcPct val="35000"/>
            </a:spcAft>
            <a:buNone/>
          </a:pPr>
          <a:r>
            <a:rPr lang="en-US" sz="3600" b="1" kern="1200"/>
            <a:t>Finding </a:t>
          </a:r>
          <a:endParaRPr lang="en-US" sz="3600" b="1" kern="1200" dirty="0"/>
        </a:p>
        <a:p>
          <a:pPr marL="171450" lvl="1" indent="-171450" algn="l" defTabSz="711200">
            <a:lnSpc>
              <a:spcPct val="90000"/>
            </a:lnSpc>
            <a:spcBef>
              <a:spcPct val="0"/>
            </a:spcBef>
            <a:spcAft>
              <a:spcPct val="15000"/>
            </a:spcAft>
            <a:buChar char="•"/>
          </a:pPr>
          <a:r>
            <a:rPr lang="en-US" sz="1600" kern="1200" dirty="0"/>
            <a:t>Of 27 un-aided responses, nearly half mentioned the desire for </a:t>
          </a:r>
          <a:r>
            <a:rPr lang="en-US" sz="1600" b="1" kern="1200" dirty="0"/>
            <a:t>translations and subtitles, </a:t>
          </a:r>
          <a:r>
            <a:rPr lang="en-US" sz="1600" kern="1200" dirty="0"/>
            <a:t>indicating a strong need for multilingual accessibility</a:t>
          </a:r>
        </a:p>
        <a:p>
          <a:pPr marL="171450" lvl="1" indent="-171450" algn="l" defTabSz="711200">
            <a:lnSpc>
              <a:spcPct val="90000"/>
            </a:lnSpc>
            <a:spcBef>
              <a:spcPct val="0"/>
            </a:spcBef>
            <a:spcAft>
              <a:spcPct val="15000"/>
            </a:spcAft>
            <a:buChar char="•"/>
          </a:pPr>
          <a:r>
            <a:rPr lang="en-US" sz="1600" kern="1200" dirty="0"/>
            <a:t>In addition,  other concerns that came up multiple times include </a:t>
          </a:r>
          <a:r>
            <a:rPr lang="en-US" sz="1600" b="1" kern="1200" dirty="0"/>
            <a:t>screen reader compatibility </a:t>
          </a:r>
          <a:r>
            <a:rPr lang="en-US" sz="1600" kern="1200" dirty="0"/>
            <a:t>and </a:t>
          </a:r>
          <a:r>
            <a:rPr lang="en-US" sz="1600" b="1" kern="1200" dirty="0"/>
            <a:t>better indexing</a:t>
          </a:r>
          <a:endParaRPr lang="en-US" sz="1600" kern="1200" dirty="0"/>
        </a:p>
      </dsp:txBody>
      <dsp:txXfrm>
        <a:off x="82306" y="283969"/>
        <a:ext cx="4401532" cy="2576785"/>
      </dsp:txXfrm>
    </dsp:sp>
    <dsp:sp modelId="{CD5D15B2-2E06-1741-85B6-04C2183F1106}">
      <dsp:nvSpPr>
        <dsp:cNvPr id="0" name=""/>
        <dsp:cNvSpPr/>
      </dsp:nvSpPr>
      <dsp:spPr>
        <a:xfrm>
          <a:off x="5020192" y="1006691"/>
          <a:ext cx="967115" cy="113134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endParaRPr lang="en-US" sz="4800" kern="1200"/>
        </a:p>
      </dsp:txBody>
      <dsp:txXfrm>
        <a:off x="5020192" y="1232959"/>
        <a:ext cx="676981" cy="678806"/>
      </dsp:txXfrm>
    </dsp:sp>
    <dsp:sp modelId="{E4AE9ECD-7937-2240-8D45-668AF29FE88B}">
      <dsp:nvSpPr>
        <dsp:cNvPr id="0" name=""/>
        <dsp:cNvSpPr/>
      </dsp:nvSpPr>
      <dsp:spPr>
        <a:xfrm>
          <a:off x="6388752" y="203802"/>
          <a:ext cx="4561866" cy="273711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1600200">
            <a:lnSpc>
              <a:spcPct val="90000"/>
            </a:lnSpc>
            <a:spcBef>
              <a:spcPct val="0"/>
            </a:spcBef>
            <a:spcAft>
              <a:spcPct val="35000"/>
            </a:spcAft>
            <a:buNone/>
          </a:pPr>
          <a:r>
            <a:rPr lang="en-US" sz="3600" b="1" kern="1200"/>
            <a:t>Next Steps</a:t>
          </a:r>
          <a:endParaRPr lang="en-US" sz="3600" b="1" kern="1200" dirty="0"/>
        </a:p>
        <a:p>
          <a:pPr marL="171450" lvl="1" indent="-171450" algn="l" defTabSz="711200">
            <a:lnSpc>
              <a:spcPct val="90000"/>
            </a:lnSpc>
            <a:spcBef>
              <a:spcPct val="0"/>
            </a:spcBef>
            <a:spcAft>
              <a:spcPct val="15000"/>
            </a:spcAft>
            <a:buChar char="•"/>
          </a:pPr>
          <a:r>
            <a:rPr lang="en-US" sz="1600" kern="1200" dirty="0"/>
            <a:t>Explore strategies to effectively implement captioning in our database – especially in the potential for using AI as a tool?</a:t>
          </a:r>
        </a:p>
        <a:p>
          <a:pPr marL="171450" lvl="1" indent="-171450" algn="l" defTabSz="711200">
            <a:lnSpc>
              <a:spcPct val="90000"/>
            </a:lnSpc>
            <a:spcBef>
              <a:spcPct val="0"/>
            </a:spcBef>
            <a:spcAft>
              <a:spcPct val="15000"/>
            </a:spcAft>
            <a:buChar char="•"/>
          </a:pPr>
          <a:r>
            <a:rPr lang="en-US" sz="1600" kern="1200" dirty="0"/>
            <a:t>Develop better metadata tagging and filtering tools to improve content discoverability</a:t>
          </a:r>
        </a:p>
      </dsp:txBody>
      <dsp:txXfrm>
        <a:off x="6468919" y="283969"/>
        <a:ext cx="4401532" cy="2576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0B067-9FE0-EB4B-A1C2-ECCF4F174AF7}">
      <dsp:nvSpPr>
        <dsp:cNvPr id="0" name=""/>
        <dsp:cNvSpPr/>
      </dsp:nvSpPr>
      <dsp:spPr>
        <a:xfrm>
          <a:off x="0" y="2060"/>
          <a:ext cx="439613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3171F9-43B6-9F48-8A87-6E2B0D98429D}">
      <dsp:nvSpPr>
        <dsp:cNvPr id="0" name=""/>
        <dsp:cNvSpPr/>
      </dsp:nvSpPr>
      <dsp:spPr>
        <a:xfrm>
          <a:off x="0" y="2060"/>
          <a:ext cx="4396131" cy="140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kern="1200" dirty="0"/>
            <a:t>Redesigned video icons match updated category filters based on </a:t>
          </a:r>
          <a:r>
            <a:rPr lang="en-US" sz="2000" b="1" kern="1200" dirty="0"/>
            <a:t>program </a:t>
          </a:r>
          <a:r>
            <a:rPr lang="en-US" sz="2000" kern="1200" dirty="0"/>
            <a:t>and </a:t>
          </a:r>
          <a:r>
            <a:rPr lang="en-US" sz="2000" b="1" kern="1200" dirty="0"/>
            <a:t>performance venue</a:t>
          </a:r>
          <a:endParaRPr lang="en-US" sz="2000" kern="1200" dirty="0"/>
        </a:p>
      </dsp:txBody>
      <dsp:txXfrm>
        <a:off x="0" y="2060"/>
        <a:ext cx="4396131" cy="1405109"/>
      </dsp:txXfrm>
    </dsp:sp>
    <dsp:sp modelId="{7DCC36B8-C769-4B4D-AA71-E3839EC58146}">
      <dsp:nvSpPr>
        <dsp:cNvPr id="0" name=""/>
        <dsp:cNvSpPr/>
      </dsp:nvSpPr>
      <dsp:spPr>
        <a:xfrm>
          <a:off x="0" y="1407170"/>
          <a:ext cx="439613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762B53-C4BD-3A44-BFA3-F3FC5E724C9E}">
      <dsp:nvSpPr>
        <dsp:cNvPr id="0" name=""/>
        <dsp:cNvSpPr/>
      </dsp:nvSpPr>
      <dsp:spPr>
        <a:xfrm>
          <a:off x="0" y="1407170"/>
          <a:ext cx="4396131" cy="140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kern="1200" dirty="0"/>
            <a:t>Redesigned audio icons match updated category filters based on </a:t>
          </a:r>
          <a:r>
            <a:rPr lang="en-US" sz="2000" b="1" kern="1200" dirty="0"/>
            <a:t>geographical region</a:t>
          </a:r>
          <a:endParaRPr lang="en-US" sz="2000" kern="1200" dirty="0"/>
        </a:p>
      </dsp:txBody>
      <dsp:txXfrm>
        <a:off x="0" y="1407170"/>
        <a:ext cx="4396131" cy="1405109"/>
      </dsp:txXfrm>
    </dsp:sp>
    <dsp:sp modelId="{09F05131-CBBF-564F-A64C-2F3FE28F8BD4}">
      <dsp:nvSpPr>
        <dsp:cNvPr id="0" name=""/>
        <dsp:cNvSpPr/>
      </dsp:nvSpPr>
      <dsp:spPr>
        <a:xfrm>
          <a:off x="0" y="2812279"/>
          <a:ext cx="439613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CE304C-683A-5549-B0F1-13F6A35FCA1B}">
      <dsp:nvSpPr>
        <dsp:cNvPr id="0" name=""/>
        <dsp:cNvSpPr/>
      </dsp:nvSpPr>
      <dsp:spPr>
        <a:xfrm>
          <a:off x="0" y="2812279"/>
          <a:ext cx="4396131" cy="140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kern="1200" dirty="0"/>
            <a:t>Image galleries feature highlights from </a:t>
          </a:r>
          <a:r>
            <a:rPr lang="en-US" sz="2000" b="1" kern="1200" dirty="0"/>
            <a:t>entire</a:t>
          </a:r>
          <a:r>
            <a:rPr lang="en-US" sz="2000" kern="1200" dirty="0"/>
            <a:t> festival years or cultural focus</a:t>
          </a:r>
        </a:p>
      </dsp:txBody>
      <dsp:txXfrm>
        <a:off x="0" y="2812279"/>
        <a:ext cx="4396131" cy="140510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CC99F-9C25-ED4A-9AEE-9B16D90C8C28}" type="datetimeFigureOut">
              <a:rPr lang="en-US" smtClean="0"/>
              <a:t>1/22/25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D91E8-8149-F146-A969-27A3D771C142}" type="slidenum">
              <a:rPr lang="en-US" smtClean="0"/>
              <a:t>‹#›</a:t>
            </a:fld>
            <a:endParaRPr lang="en-US"/>
          </a:p>
        </p:txBody>
      </p:sp>
    </p:spTree>
    <p:extLst>
      <p:ext uri="{BB962C8B-B14F-4D97-AF65-F5344CB8AC3E}">
        <p14:creationId xmlns:p14="http://schemas.microsoft.com/office/powerpoint/2010/main" val="191029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Grammy Grant LOI:</a:t>
            </a:r>
          </a:p>
          <a:p>
            <a:r>
              <a:rPr lang="en-US" b="1" dirty="0"/>
              <a:t>https://</a:t>
            </a:r>
            <a:r>
              <a:rPr lang="en-US" b="1" dirty="0" err="1"/>
              <a:t>docs.google.com</a:t>
            </a:r>
            <a:r>
              <a:rPr lang="en-US" b="1" dirty="0"/>
              <a:t>/document/d/1KTKkl_ZgzkDkT9wiRC9rzPGX0lmMHlheDfoNY2ujVWw/</a:t>
            </a:r>
            <a:r>
              <a:rPr lang="en-US" b="1" dirty="0" err="1"/>
              <a:t>edit?tab</a:t>
            </a:r>
            <a:r>
              <a:rPr lang="en-US" b="1" dirty="0"/>
              <a:t>=t.0</a:t>
            </a:r>
          </a:p>
          <a:p>
            <a:endParaRPr lang="en-US" b="1" dirty="0"/>
          </a:p>
          <a:p>
            <a:r>
              <a:rPr lang="en-US" b="1" dirty="0"/>
              <a:t>Collections list: </a:t>
            </a:r>
          </a:p>
          <a:p>
            <a:r>
              <a:rPr lang="en-US" b="1" dirty="0"/>
              <a:t>https://</a:t>
            </a:r>
            <a:r>
              <a:rPr lang="en-US" b="1" dirty="0" err="1"/>
              <a:t>docs.google.com</a:t>
            </a:r>
            <a:r>
              <a:rPr lang="en-US" b="1" dirty="0"/>
              <a:t>/document/d/1S7Wz6Yqb1uI-szRq4TBRCsaBJlq9UnGiMue0_I3AxXI/</a:t>
            </a:r>
            <a:r>
              <a:rPr lang="en-US" b="1" dirty="0" err="1"/>
              <a:t>edit?tab</a:t>
            </a:r>
            <a:r>
              <a:rPr lang="en-US" b="1" dirty="0"/>
              <a:t>=t.0</a:t>
            </a:r>
          </a:p>
          <a:p>
            <a:endParaRPr lang="en-US" dirty="0"/>
          </a:p>
        </p:txBody>
      </p:sp>
      <p:sp>
        <p:nvSpPr>
          <p:cNvPr id="4" name="Slide Number Placeholder 3"/>
          <p:cNvSpPr>
            <a:spLocks noGrp="1"/>
          </p:cNvSpPr>
          <p:nvPr>
            <p:ph type="sldNum" sz="quarter" idx="5"/>
          </p:nvPr>
        </p:nvSpPr>
        <p:spPr/>
        <p:txBody>
          <a:bodyPr/>
          <a:lstStyle/>
          <a:p>
            <a:fld id="{784D91E8-8149-F146-A969-27A3D771C142}" type="slidenum">
              <a:rPr lang="en-US" smtClean="0"/>
              <a:t>4</a:t>
            </a:fld>
            <a:endParaRPr lang="en-US"/>
          </a:p>
        </p:txBody>
      </p:sp>
    </p:spTree>
    <p:extLst>
      <p:ext uri="{BB962C8B-B14F-4D97-AF65-F5344CB8AC3E}">
        <p14:creationId xmlns:p14="http://schemas.microsoft.com/office/powerpoint/2010/main" val="2770323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0567-A12C-20C9-7936-78302BD63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571A0-F148-9338-4F1D-8A49FB5030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8707C-2221-9886-B9DF-17D7224815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670D9F-1F19-4BB5-EADA-324B17E89FE3}"/>
              </a:ext>
            </a:extLst>
          </p:cNvPr>
          <p:cNvSpPr>
            <a:spLocks noGrp="1"/>
          </p:cNvSpPr>
          <p:nvPr>
            <p:ph type="sldNum" sz="quarter" idx="5"/>
          </p:nvPr>
        </p:nvSpPr>
        <p:spPr/>
        <p:txBody>
          <a:bodyPr/>
          <a:lstStyle/>
          <a:p>
            <a:fld id="{784D91E8-8149-F146-A969-27A3D771C142}" type="slidenum">
              <a:rPr lang="en-US" smtClean="0"/>
              <a:t>6</a:t>
            </a:fld>
            <a:endParaRPr lang="en-US"/>
          </a:p>
        </p:txBody>
      </p:sp>
    </p:spTree>
    <p:extLst>
      <p:ext uri="{BB962C8B-B14F-4D97-AF65-F5344CB8AC3E}">
        <p14:creationId xmlns:p14="http://schemas.microsoft.com/office/powerpoint/2010/main" val="4259947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DF322-25D7-386D-44F3-2E214CD89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379EB7-3CD5-3E12-F702-956779058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AAECB-977B-64C8-5039-D8E4FB7FAE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5D448D-B19A-3900-D255-7DFCB16F4FB2}"/>
              </a:ext>
            </a:extLst>
          </p:cNvPr>
          <p:cNvSpPr>
            <a:spLocks noGrp="1"/>
          </p:cNvSpPr>
          <p:nvPr>
            <p:ph type="sldNum" sz="quarter" idx="5"/>
          </p:nvPr>
        </p:nvSpPr>
        <p:spPr/>
        <p:txBody>
          <a:bodyPr/>
          <a:lstStyle/>
          <a:p>
            <a:fld id="{784D91E8-8149-F146-A969-27A3D771C142}" type="slidenum">
              <a:rPr lang="en-US" smtClean="0"/>
              <a:t>7</a:t>
            </a:fld>
            <a:endParaRPr lang="en-US"/>
          </a:p>
        </p:txBody>
      </p:sp>
    </p:spTree>
    <p:extLst>
      <p:ext uri="{BB962C8B-B14F-4D97-AF65-F5344CB8AC3E}">
        <p14:creationId xmlns:p14="http://schemas.microsoft.com/office/powerpoint/2010/main" val="111824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A26D0-58B7-3E6A-2903-6AFB4268A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BE070-C039-BB32-16E5-C926BADE9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3ABDDE-C468-D8CA-D48B-163D4D8784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943446-3F9F-BB08-75A6-E642A45C4D29}"/>
              </a:ext>
            </a:extLst>
          </p:cNvPr>
          <p:cNvSpPr>
            <a:spLocks noGrp="1"/>
          </p:cNvSpPr>
          <p:nvPr>
            <p:ph type="sldNum" sz="quarter" idx="5"/>
          </p:nvPr>
        </p:nvSpPr>
        <p:spPr/>
        <p:txBody>
          <a:bodyPr/>
          <a:lstStyle/>
          <a:p>
            <a:fld id="{784D91E8-8149-F146-A969-27A3D771C142}" type="slidenum">
              <a:rPr lang="en-US" smtClean="0"/>
              <a:t>8</a:t>
            </a:fld>
            <a:endParaRPr lang="en-US"/>
          </a:p>
        </p:txBody>
      </p:sp>
    </p:spTree>
    <p:extLst>
      <p:ext uri="{BB962C8B-B14F-4D97-AF65-F5344CB8AC3E}">
        <p14:creationId xmlns:p14="http://schemas.microsoft.com/office/powerpoint/2010/main" val="417833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1632C-369B-3E81-F552-8ABB0B794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F991C-DBC2-E5D1-E3BE-3B8BBC0D3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2F957-DA0D-1EB3-246C-45ECBE4624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24C3D4-FAAC-9E12-8A71-41B69FD97258}"/>
              </a:ext>
            </a:extLst>
          </p:cNvPr>
          <p:cNvSpPr>
            <a:spLocks noGrp="1"/>
          </p:cNvSpPr>
          <p:nvPr>
            <p:ph type="sldNum" sz="quarter" idx="5"/>
          </p:nvPr>
        </p:nvSpPr>
        <p:spPr/>
        <p:txBody>
          <a:bodyPr/>
          <a:lstStyle/>
          <a:p>
            <a:fld id="{784D91E8-8149-F146-A969-27A3D771C142}" type="slidenum">
              <a:rPr lang="en-US" smtClean="0"/>
              <a:t>9</a:t>
            </a:fld>
            <a:endParaRPr lang="en-US"/>
          </a:p>
        </p:txBody>
      </p:sp>
    </p:spTree>
    <p:extLst>
      <p:ext uri="{BB962C8B-B14F-4D97-AF65-F5344CB8AC3E}">
        <p14:creationId xmlns:p14="http://schemas.microsoft.com/office/powerpoint/2010/main" val="3656262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EB11-78DC-93B7-B9DC-3727878BC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22380-54F5-C00E-8D16-5C2D721AAF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BE225-4C98-8060-E1FD-92E36D9454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45513-2E52-E887-F304-73443463F3C6}"/>
              </a:ext>
            </a:extLst>
          </p:cNvPr>
          <p:cNvSpPr>
            <a:spLocks noGrp="1"/>
          </p:cNvSpPr>
          <p:nvPr>
            <p:ph type="sldNum" sz="quarter" idx="5"/>
          </p:nvPr>
        </p:nvSpPr>
        <p:spPr/>
        <p:txBody>
          <a:bodyPr/>
          <a:lstStyle/>
          <a:p>
            <a:fld id="{784D91E8-8149-F146-A969-27A3D771C142}" type="slidenum">
              <a:rPr lang="en-US" smtClean="0"/>
              <a:t>10</a:t>
            </a:fld>
            <a:endParaRPr lang="en-US"/>
          </a:p>
        </p:txBody>
      </p:sp>
    </p:spTree>
    <p:extLst>
      <p:ext uri="{BB962C8B-B14F-4D97-AF65-F5344CB8AC3E}">
        <p14:creationId xmlns:p14="http://schemas.microsoft.com/office/powerpoint/2010/main" val="3540999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D91E8-8149-F146-A969-27A3D771C142}" type="slidenum">
              <a:rPr lang="en-US" smtClean="0"/>
              <a:t>11</a:t>
            </a:fld>
            <a:endParaRPr lang="en-US"/>
          </a:p>
        </p:txBody>
      </p:sp>
    </p:spTree>
    <p:extLst>
      <p:ext uri="{BB962C8B-B14F-4D97-AF65-F5344CB8AC3E}">
        <p14:creationId xmlns:p14="http://schemas.microsoft.com/office/powerpoint/2010/main" val="3871100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E0A1D-151C-50E9-4E2E-75CD5CB88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51BCB-9D49-3609-13E1-1322E6F3A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C1D1CC-347C-09FE-CEFB-703241419E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E8DAC6-DF66-51E7-6A8C-83A741FFD926}"/>
              </a:ext>
            </a:extLst>
          </p:cNvPr>
          <p:cNvSpPr>
            <a:spLocks noGrp="1"/>
          </p:cNvSpPr>
          <p:nvPr>
            <p:ph type="sldNum" sz="quarter" idx="5"/>
          </p:nvPr>
        </p:nvSpPr>
        <p:spPr/>
        <p:txBody>
          <a:bodyPr/>
          <a:lstStyle/>
          <a:p>
            <a:fld id="{784D91E8-8149-F146-A969-27A3D771C142}" type="slidenum">
              <a:rPr lang="en-US" smtClean="0"/>
              <a:t>12</a:t>
            </a:fld>
            <a:endParaRPr lang="en-US"/>
          </a:p>
        </p:txBody>
      </p:sp>
    </p:spTree>
    <p:extLst>
      <p:ext uri="{BB962C8B-B14F-4D97-AF65-F5344CB8AC3E}">
        <p14:creationId xmlns:p14="http://schemas.microsoft.com/office/powerpoint/2010/main" val="3981271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1C246-CB76-E5B1-BD62-903816B0A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A30B70-E0C3-6779-D13F-57153D8CF5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E9C42-5C1C-1B55-9767-8B7A7C1B0FC2}"/>
              </a:ext>
            </a:extLst>
          </p:cNvPr>
          <p:cNvSpPr>
            <a:spLocks noGrp="1"/>
          </p:cNvSpPr>
          <p:nvPr>
            <p:ph type="body" idx="1"/>
          </p:nvPr>
        </p:nvSpPr>
        <p:spPr/>
        <p:txBody>
          <a:bodyPr/>
          <a:lstStyle/>
          <a:p>
            <a:endParaRPr lang="en-US" b="1" dirty="0"/>
          </a:p>
          <a:p>
            <a:endParaRPr lang="en-US" b="1" dirty="0"/>
          </a:p>
        </p:txBody>
      </p:sp>
      <p:sp>
        <p:nvSpPr>
          <p:cNvPr id="4" name="Slide Number Placeholder 3">
            <a:extLst>
              <a:ext uri="{FF2B5EF4-FFF2-40B4-BE49-F238E27FC236}">
                <a16:creationId xmlns:a16="http://schemas.microsoft.com/office/drawing/2014/main" id="{9F902387-66AE-A6F6-A67D-7AB607F7AB70}"/>
              </a:ext>
            </a:extLst>
          </p:cNvPr>
          <p:cNvSpPr>
            <a:spLocks noGrp="1"/>
          </p:cNvSpPr>
          <p:nvPr>
            <p:ph type="sldNum" sz="quarter" idx="5"/>
          </p:nvPr>
        </p:nvSpPr>
        <p:spPr/>
        <p:txBody>
          <a:bodyPr/>
          <a:lstStyle/>
          <a:p>
            <a:fld id="{784D91E8-8149-F146-A969-27A3D771C142}" type="slidenum">
              <a:rPr lang="en-US" smtClean="0"/>
              <a:t>13</a:t>
            </a:fld>
            <a:endParaRPr lang="en-US"/>
          </a:p>
        </p:txBody>
      </p:sp>
    </p:spTree>
    <p:extLst>
      <p:ext uri="{BB962C8B-B14F-4D97-AF65-F5344CB8AC3E}">
        <p14:creationId xmlns:p14="http://schemas.microsoft.com/office/powerpoint/2010/main" val="4210356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69B37-69F5-71C7-E48A-5D0021895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FE2D4-62EC-47D6-1CB7-2808A9FC5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4E8C1-8F22-FF01-1D52-A1D1FAB91D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ABCDFA-C3FA-20AB-76FC-A88F26EEABDB}"/>
              </a:ext>
            </a:extLst>
          </p:cNvPr>
          <p:cNvSpPr>
            <a:spLocks noGrp="1"/>
          </p:cNvSpPr>
          <p:nvPr>
            <p:ph type="sldNum" sz="quarter" idx="5"/>
          </p:nvPr>
        </p:nvSpPr>
        <p:spPr/>
        <p:txBody>
          <a:bodyPr/>
          <a:lstStyle/>
          <a:p>
            <a:fld id="{784D91E8-8149-F146-A969-27A3D771C142}" type="slidenum">
              <a:rPr lang="en-US" smtClean="0"/>
              <a:t>15</a:t>
            </a:fld>
            <a:endParaRPr lang="en-US"/>
          </a:p>
        </p:txBody>
      </p:sp>
    </p:spTree>
    <p:extLst>
      <p:ext uri="{BB962C8B-B14F-4D97-AF65-F5344CB8AC3E}">
        <p14:creationId xmlns:p14="http://schemas.microsoft.com/office/powerpoint/2010/main" val="2441280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3642D-383A-ACAD-F77A-8CEE03A1B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5BC11-7EEC-7076-C8B2-C8C301917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314BC-94C9-28ED-6579-508CCC71DF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71E5E8-395E-EDB7-4C74-B7D5ABB4D32F}"/>
              </a:ext>
            </a:extLst>
          </p:cNvPr>
          <p:cNvSpPr>
            <a:spLocks noGrp="1"/>
          </p:cNvSpPr>
          <p:nvPr>
            <p:ph type="sldNum" sz="quarter" idx="5"/>
          </p:nvPr>
        </p:nvSpPr>
        <p:spPr/>
        <p:txBody>
          <a:bodyPr/>
          <a:lstStyle/>
          <a:p>
            <a:fld id="{784D91E8-8149-F146-A969-27A3D771C142}" type="slidenum">
              <a:rPr lang="en-US" smtClean="0"/>
              <a:t>16</a:t>
            </a:fld>
            <a:endParaRPr lang="en-US"/>
          </a:p>
        </p:txBody>
      </p:sp>
    </p:spTree>
    <p:extLst>
      <p:ext uri="{BB962C8B-B14F-4D97-AF65-F5344CB8AC3E}">
        <p14:creationId xmlns:p14="http://schemas.microsoft.com/office/powerpoint/2010/main" val="962332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22D9F-5CFB-AD3A-8B14-CB114257A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8B007-CDD4-F81D-A575-3329D700D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46F45-5C2B-5136-98DB-03BD909DE9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B2B107-A9CF-D1BA-46E9-8B62487AE65C}"/>
              </a:ext>
            </a:extLst>
          </p:cNvPr>
          <p:cNvSpPr>
            <a:spLocks noGrp="1"/>
          </p:cNvSpPr>
          <p:nvPr>
            <p:ph type="sldNum" sz="quarter" idx="5"/>
          </p:nvPr>
        </p:nvSpPr>
        <p:spPr/>
        <p:txBody>
          <a:bodyPr/>
          <a:lstStyle/>
          <a:p>
            <a:fld id="{784D91E8-8149-F146-A969-27A3D771C142}" type="slidenum">
              <a:rPr lang="en-US" smtClean="0"/>
              <a:t>17</a:t>
            </a:fld>
            <a:endParaRPr lang="en-US"/>
          </a:p>
        </p:txBody>
      </p:sp>
    </p:spTree>
    <p:extLst>
      <p:ext uri="{BB962C8B-B14F-4D97-AF65-F5344CB8AC3E}">
        <p14:creationId xmlns:p14="http://schemas.microsoft.com/office/powerpoint/2010/main" val="2096960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DBDAF-7B5A-F620-C0AA-ED05A0A9C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9F961-733F-E9A3-8B54-06125C786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9F57B-11E1-2BA0-5C2E-03D0841295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92C10F-843A-322D-07DC-FFDBEE58E970}"/>
              </a:ext>
            </a:extLst>
          </p:cNvPr>
          <p:cNvSpPr>
            <a:spLocks noGrp="1"/>
          </p:cNvSpPr>
          <p:nvPr>
            <p:ph type="sldNum" sz="quarter" idx="5"/>
          </p:nvPr>
        </p:nvSpPr>
        <p:spPr/>
        <p:txBody>
          <a:bodyPr/>
          <a:lstStyle/>
          <a:p>
            <a:fld id="{784D91E8-8149-F146-A969-27A3D771C142}" type="slidenum">
              <a:rPr lang="en-US" smtClean="0"/>
              <a:t>18</a:t>
            </a:fld>
            <a:endParaRPr lang="en-US"/>
          </a:p>
        </p:txBody>
      </p:sp>
    </p:spTree>
    <p:extLst>
      <p:ext uri="{BB962C8B-B14F-4D97-AF65-F5344CB8AC3E}">
        <p14:creationId xmlns:p14="http://schemas.microsoft.com/office/powerpoint/2010/main" val="2000423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FAB3-AE43-F446-95D2-498A77B94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F546D-BA34-13C4-4985-31BDCC105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C81B2-7764-5644-E95F-C54FAC2AC1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3E154-C712-142E-83A7-27CABAEB6639}"/>
              </a:ext>
            </a:extLst>
          </p:cNvPr>
          <p:cNvSpPr>
            <a:spLocks noGrp="1"/>
          </p:cNvSpPr>
          <p:nvPr>
            <p:ph type="sldNum" sz="quarter" idx="5"/>
          </p:nvPr>
        </p:nvSpPr>
        <p:spPr/>
        <p:txBody>
          <a:bodyPr/>
          <a:lstStyle/>
          <a:p>
            <a:fld id="{784D91E8-8149-F146-A969-27A3D771C142}" type="slidenum">
              <a:rPr lang="en-US" smtClean="0"/>
              <a:t>19</a:t>
            </a:fld>
            <a:endParaRPr lang="en-US"/>
          </a:p>
        </p:txBody>
      </p:sp>
    </p:spTree>
    <p:extLst>
      <p:ext uri="{BB962C8B-B14F-4D97-AF65-F5344CB8AC3E}">
        <p14:creationId xmlns:p14="http://schemas.microsoft.com/office/powerpoint/2010/main" val="3940148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6115B-CE60-5657-10BB-07F641D11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E7222-72F3-5427-EA77-1CB0579CF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AEE94-9BC2-EA54-54BE-01580CBDEA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665438-A00E-AB61-4119-13C4C0AB250A}"/>
              </a:ext>
            </a:extLst>
          </p:cNvPr>
          <p:cNvSpPr>
            <a:spLocks noGrp="1"/>
          </p:cNvSpPr>
          <p:nvPr>
            <p:ph type="sldNum" sz="quarter" idx="5"/>
          </p:nvPr>
        </p:nvSpPr>
        <p:spPr/>
        <p:txBody>
          <a:bodyPr/>
          <a:lstStyle/>
          <a:p>
            <a:fld id="{784D91E8-8149-F146-A969-27A3D771C142}" type="slidenum">
              <a:rPr lang="en-US" smtClean="0"/>
              <a:t>20</a:t>
            </a:fld>
            <a:endParaRPr lang="en-US"/>
          </a:p>
        </p:txBody>
      </p:sp>
    </p:spTree>
    <p:extLst>
      <p:ext uri="{BB962C8B-B14F-4D97-AF65-F5344CB8AC3E}">
        <p14:creationId xmlns:p14="http://schemas.microsoft.com/office/powerpoint/2010/main" val="2762815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E95B-A52B-76EA-D341-3FE2FC263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57094-E562-CA5C-8D75-3B7CB4392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A5A64-929F-D055-D70C-6A4CD77A33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B9CAE3-823E-D414-909A-A31B7501A20E}"/>
              </a:ext>
            </a:extLst>
          </p:cNvPr>
          <p:cNvSpPr>
            <a:spLocks noGrp="1"/>
          </p:cNvSpPr>
          <p:nvPr>
            <p:ph type="sldNum" sz="quarter" idx="5"/>
          </p:nvPr>
        </p:nvSpPr>
        <p:spPr/>
        <p:txBody>
          <a:bodyPr/>
          <a:lstStyle/>
          <a:p>
            <a:fld id="{784D91E8-8149-F146-A969-27A3D771C142}" type="slidenum">
              <a:rPr lang="en-US" smtClean="0"/>
              <a:t>21</a:t>
            </a:fld>
            <a:endParaRPr lang="en-US"/>
          </a:p>
        </p:txBody>
      </p:sp>
    </p:spTree>
    <p:extLst>
      <p:ext uri="{BB962C8B-B14F-4D97-AF65-F5344CB8AC3E}">
        <p14:creationId xmlns:p14="http://schemas.microsoft.com/office/powerpoint/2010/main" val="1106313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F5CF8-BE4A-55A6-7EFE-94842D54D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22D3F-3084-E6A7-4C69-407429C7FD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88ADF-8344-974B-1AB8-0A0EF0F418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DC149E-2508-2475-FCF1-D9C9AEE4CECA}"/>
              </a:ext>
            </a:extLst>
          </p:cNvPr>
          <p:cNvSpPr>
            <a:spLocks noGrp="1"/>
          </p:cNvSpPr>
          <p:nvPr>
            <p:ph type="sldNum" sz="quarter" idx="5"/>
          </p:nvPr>
        </p:nvSpPr>
        <p:spPr/>
        <p:txBody>
          <a:bodyPr/>
          <a:lstStyle/>
          <a:p>
            <a:fld id="{784D91E8-8149-F146-A969-27A3D771C142}" type="slidenum">
              <a:rPr lang="en-US" smtClean="0"/>
              <a:t>22</a:t>
            </a:fld>
            <a:endParaRPr lang="en-US"/>
          </a:p>
        </p:txBody>
      </p:sp>
    </p:spTree>
    <p:extLst>
      <p:ext uri="{BB962C8B-B14F-4D97-AF65-F5344CB8AC3E}">
        <p14:creationId xmlns:p14="http://schemas.microsoft.com/office/powerpoint/2010/main" val="3298698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E064F8-5D38-F849-A489-5ED965A45232}" type="datetimeFigureOut">
              <a:rPr lang="en-US" smtClean="0"/>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292597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064F8-5D38-F849-A489-5ED965A45232}" type="datetimeFigureOut">
              <a:rPr lang="en-US" smtClean="0"/>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3716319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E064F8-5D38-F849-A489-5ED965A45232}" type="datetimeFigureOut">
              <a:rPr lang="en-US" smtClean="0"/>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370101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E064F8-5D38-F849-A489-5ED965A45232}" type="datetimeFigureOut">
              <a:rPr lang="en-US" smtClean="0"/>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30164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E064F8-5D38-F849-A489-5ED965A45232}" type="datetimeFigureOut">
              <a:rPr lang="en-US" smtClean="0"/>
              <a:t>1/22/25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214724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E064F8-5D38-F849-A489-5ED965A45232}" type="datetimeFigureOut">
              <a:rPr lang="en-US" smtClean="0"/>
              <a:t>1/22/25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797559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E064F8-5D38-F849-A489-5ED965A45232}" type="datetimeFigureOut">
              <a:rPr lang="en-US" smtClean="0"/>
              <a:t>1/22/25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9678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E064F8-5D38-F849-A489-5ED965A45232}" type="datetimeFigureOut">
              <a:rPr lang="en-US" smtClean="0"/>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2243602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E064F8-5D38-F849-A489-5ED965A45232}" type="datetimeFigureOut">
              <a:rPr lang="en-US" smtClean="0"/>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349395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064F8-5D38-F849-A489-5ED965A45232}" type="datetimeFigureOut">
              <a:rPr lang="en-US" smtClean="0"/>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235098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064F8-5D38-F849-A489-5ED965A45232}" type="datetimeFigureOut">
              <a:rPr lang="en-US" smtClean="0"/>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F95A6-26B9-B24C-A793-AE787D373B59}" type="slidenum">
              <a:rPr lang="en-US" smtClean="0"/>
              <a:t>‹#›</a:t>
            </a:fld>
            <a:endParaRPr lang="en-US"/>
          </a:p>
        </p:txBody>
      </p:sp>
    </p:spTree>
    <p:extLst>
      <p:ext uri="{BB962C8B-B14F-4D97-AF65-F5344CB8AC3E}">
        <p14:creationId xmlns:p14="http://schemas.microsoft.com/office/powerpoint/2010/main" val="366286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E064F8-5D38-F849-A489-5ED965A45232}" type="datetimeFigureOut">
              <a:rPr lang="en-US" smtClean="0"/>
              <a:t>1/22/25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2F95A6-26B9-B24C-A793-AE787D373B59}" type="slidenum">
              <a:rPr lang="en-US" smtClean="0"/>
              <a:t>‹#›</a:t>
            </a:fld>
            <a:endParaRPr lang="en-US"/>
          </a:p>
        </p:txBody>
      </p:sp>
    </p:spTree>
    <p:extLst>
      <p:ext uri="{BB962C8B-B14F-4D97-AF65-F5344CB8AC3E}">
        <p14:creationId xmlns:p14="http://schemas.microsoft.com/office/powerpoint/2010/main" val="9816185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diagramColors" Target="../diagrams/colors3.xml"/><Relationship Id="rId2" Type="http://schemas.openxmlformats.org/officeDocument/2006/relationships/notesSlide" Target="../notesSlides/notesSlide8.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diagramQuickStyle" Target="../diagrams/quickStyle3.xml"/><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diagramLayout" Target="../diagrams/layout3.xml"/><Relationship Id="rId4" Type="http://schemas.openxmlformats.org/officeDocument/2006/relationships/image" Target="../media/image8.png"/><Relationship Id="rId9" Type="http://schemas.openxmlformats.org/officeDocument/2006/relationships/diagramData" Target="../diagrams/data3.xml"/><Relationship Id="rId1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mlesilks@gmail.com"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Rectangle 4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03F997AA-9156-0550-3400-DA3AA5C0F493}"/>
              </a:ext>
            </a:extLst>
          </p:cNvPr>
          <p:cNvSpPr>
            <a:spLocks noGrp="1"/>
          </p:cNvSpPr>
          <p:nvPr>
            <p:ph type="title"/>
          </p:nvPr>
        </p:nvSpPr>
        <p:spPr>
          <a:xfrm>
            <a:off x="438043" y="972771"/>
            <a:ext cx="3201366" cy="33874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Archive Fellowship Progress Report</a:t>
            </a:r>
            <a:br>
              <a:rPr lang="en-US" sz="4000"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sp>
        <p:nvSpPr>
          <p:cNvPr id="28" name="Subtitle 2">
            <a:extLst>
              <a:ext uri="{FF2B5EF4-FFF2-40B4-BE49-F238E27FC236}">
                <a16:creationId xmlns:a16="http://schemas.microsoft.com/office/drawing/2014/main" id="{23278D85-7D06-00D2-F197-FD92D34A90DA}"/>
              </a:ext>
            </a:extLst>
          </p:cNvPr>
          <p:cNvSpPr txBox="1">
            <a:spLocks/>
          </p:cNvSpPr>
          <p:nvPr/>
        </p:nvSpPr>
        <p:spPr>
          <a:xfrm>
            <a:off x="686751" y="1952657"/>
            <a:ext cx="3025303" cy="55460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i="1" dirty="0">
                <a:solidFill>
                  <a:schemeClr val="bg1"/>
                </a:solidFill>
              </a:rPr>
              <a:t>August - January 2024</a:t>
            </a:r>
          </a:p>
          <a:p>
            <a:pPr marL="0" indent="0" algn="r">
              <a:buNone/>
            </a:pPr>
            <a:r>
              <a:rPr lang="en-US" sz="2000" dirty="0">
                <a:solidFill>
                  <a:schemeClr val="bg1"/>
                </a:solidFill>
              </a:rPr>
              <a:t>Emily Silks (they/them)</a:t>
            </a:r>
          </a:p>
        </p:txBody>
      </p:sp>
      <p:pic>
        <p:nvPicPr>
          <p:cNvPr id="6" name="Picture 5" descr="A logo of a sun&#10;&#10;Description automatically generated">
            <a:extLst>
              <a:ext uri="{FF2B5EF4-FFF2-40B4-BE49-F238E27FC236}">
                <a16:creationId xmlns:a16="http://schemas.microsoft.com/office/drawing/2014/main" id="{70DD3692-F679-2747-8F23-2419A934DB44}"/>
              </a:ext>
            </a:extLst>
          </p:cNvPr>
          <p:cNvPicPr>
            <a:picLocks noChangeAspect="1"/>
          </p:cNvPicPr>
          <p:nvPr/>
        </p:nvPicPr>
        <p:blipFill>
          <a:blip r:embed="rId2"/>
          <a:stretch>
            <a:fillRect/>
          </a:stretch>
        </p:blipFill>
        <p:spPr>
          <a:xfrm>
            <a:off x="6031744" y="754621"/>
            <a:ext cx="4409634" cy="4991764"/>
          </a:xfrm>
          <a:prstGeom prst="rect">
            <a:avLst/>
          </a:prstGeom>
        </p:spPr>
      </p:pic>
      <p:sp>
        <p:nvSpPr>
          <p:cNvPr id="4" name="Title 1">
            <a:extLst>
              <a:ext uri="{FF2B5EF4-FFF2-40B4-BE49-F238E27FC236}">
                <a16:creationId xmlns:a16="http://schemas.microsoft.com/office/drawing/2014/main" id="{573BEE1E-71F6-A405-E9F8-C838AFC6DAC6}"/>
              </a:ext>
            </a:extLst>
          </p:cNvPr>
          <p:cNvSpPr txBox="1">
            <a:spLocks/>
          </p:cNvSpPr>
          <p:nvPr/>
        </p:nvSpPr>
        <p:spPr>
          <a:xfrm>
            <a:off x="914402" y="489508"/>
            <a:ext cx="5181597" cy="16554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endParaRPr lang="en-US" sz="4000" kern="1200" dirty="0">
              <a:solidFill>
                <a:schemeClr val="tx1"/>
              </a:solidFill>
              <a:latin typeface="+mj-lt"/>
              <a:ea typeface="+mj-ea"/>
              <a:cs typeface="+mj-cs"/>
            </a:endParaRPr>
          </a:p>
        </p:txBody>
      </p:sp>
    </p:spTree>
    <p:extLst>
      <p:ext uri="{BB962C8B-B14F-4D97-AF65-F5344CB8AC3E}">
        <p14:creationId xmlns:p14="http://schemas.microsoft.com/office/powerpoint/2010/main" val="308149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FE5410-DEB6-D135-F5DD-88526EA897F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E437F-99E7-B660-12BA-DEF976544496}"/>
              </a:ext>
            </a:extLst>
          </p:cNvPr>
          <p:cNvSpPr>
            <a:spLocks noGrp="1"/>
          </p:cNvSpPr>
          <p:nvPr>
            <p:ph type="title"/>
          </p:nvPr>
        </p:nvSpPr>
        <p:spPr>
          <a:xfrm>
            <a:off x="623817" y="309084"/>
            <a:ext cx="9895951" cy="1033669"/>
          </a:xfrm>
          <a:effectLst>
            <a:glow rad="184499">
              <a:srgbClr val="FFC000">
                <a:alpha val="91000"/>
              </a:srgbClr>
            </a:glow>
          </a:effectLst>
        </p:spPr>
        <p:txBody>
          <a:bodyPr vert="horz" lIns="91440" tIns="45720" rIns="91440" bIns="45720" rtlCol="0" anchor="ctr">
            <a:normAutofit/>
          </a:bodyPr>
          <a:lstStyle/>
          <a:p>
            <a:r>
              <a:rPr lang="en-US" sz="3400" kern="1200" dirty="0">
                <a:solidFill>
                  <a:srgbClr val="FFFFFF"/>
                </a:solidFill>
                <a:latin typeface="+mj-lt"/>
                <a:ea typeface="+mj-ea"/>
                <a:cs typeface="+mj-cs"/>
              </a:rPr>
              <a:t>This CCWD fellowship built on the </a:t>
            </a:r>
            <a:r>
              <a:rPr lang="en-US" sz="3400" b="1" kern="1200" dirty="0">
                <a:solidFill>
                  <a:srgbClr val="FFFFFF"/>
                </a:solidFill>
                <a:effectLst>
                  <a:glow rad="110540">
                    <a:srgbClr val="DD9300">
                      <a:alpha val="43407"/>
                    </a:srgbClr>
                  </a:glow>
                </a:effectLst>
                <a:latin typeface="+mj-lt"/>
                <a:ea typeface="+mj-ea"/>
                <a:cs typeface="+mj-cs"/>
              </a:rPr>
              <a:t>archival framework </a:t>
            </a:r>
            <a:r>
              <a:rPr lang="en-US" sz="3400" kern="1200" dirty="0">
                <a:solidFill>
                  <a:srgbClr val="FFFFFF"/>
                </a:solidFill>
                <a:latin typeface="+mj-lt"/>
                <a:ea typeface="+mj-ea"/>
                <a:cs typeface="+mj-cs"/>
              </a:rPr>
              <a:t>developed in the prior 2024 CCWD internship </a:t>
            </a:r>
          </a:p>
        </p:txBody>
      </p:sp>
      <p:sp>
        <p:nvSpPr>
          <p:cNvPr id="14" name="Freeform 13">
            <a:extLst>
              <a:ext uri="{FF2B5EF4-FFF2-40B4-BE49-F238E27FC236}">
                <a16:creationId xmlns:a16="http://schemas.microsoft.com/office/drawing/2014/main" id="{6EE18173-276B-1B0F-D6D7-333DA12537EF}"/>
              </a:ext>
            </a:extLst>
          </p:cNvPr>
          <p:cNvSpPr/>
          <p:nvPr/>
        </p:nvSpPr>
        <p:spPr>
          <a:xfrm>
            <a:off x="1502416" y="3757881"/>
            <a:ext cx="2194549" cy="361968"/>
          </a:xfrm>
          <a:custGeom>
            <a:avLst/>
            <a:gdLst>
              <a:gd name="connsiteX0" fmla="*/ 0 w 2413125"/>
              <a:gd name="connsiteY0" fmla="*/ 0 h 361968"/>
              <a:gd name="connsiteX1" fmla="*/ 2413125 w 2413125"/>
              <a:gd name="connsiteY1" fmla="*/ 0 h 361968"/>
              <a:gd name="connsiteX2" fmla="*/ 2413125 w 2413125"/>
              <a:gd name="connsiteY2" fmla="*/ 361968 h 361968"/>
              <a:gd name="connsiteX3" fmla="*/ 0 w 2413125"/>
              <a:gd name="connsiteY3" fmla="*/ 361968 h 361968"/>
              <a:gd name="connsiteX4" fmla="*/ 0 w 2413125"/>
              <a:gd name="connsiteY4" fmla="*/ 0 h 36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361968">
                <a:moveTo>
                  <a:pt x="0" y="0"/>
                </a:moveTo>
                <a:lnTo>
                  <a:pt x="2413125" y="0"/>
                </a:lnTo>
                <a:lnTo>
                  <a:pt x="2413125" y="361968"/>
                </a:lnTo>
                <a:lnTo>
                  <a:pt x="0" y="361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Preservation</a:t>
            </a:r>
          </a:p>
        </p:txBody>
      </p:sp>
      <p:sp>
        <p:nvSpPr>
          <p:cNvPr id="16" name="Freeform 15">
            <a:extLst>
              <a:ext uri="{FF2B5EF4-FFF2-40B4-BE49-F238E27FC236}">
                <a16:creationId xmlns:a16="http://schemas.microsoft.com/office/drawing/2014/main" id="{DF419ED1-91CE-48EF-8DC7-3DAC3612E1A4}"/>
              </a:ext>
            </a:extLst>
          </p:cNvPr>
          <p:cNvSpPr/>
          <p:nvPr/>
        </p:nvSpPr>
        <p:spPr>
          <a:xfrm>
            <a:off x="1502417" y="4121872"/>
            <a:ext cx="2413125" cy="1337633"/>
          </a:xfrm>
          <a:custGeom>
            <a:avLst/>
            <a:gdLst>
              <a:gd name="connsiteX0" fmla="*/ 0 w 2413125"/>
              <a:gd name="connsiteY0" fmla="*/ 0 h 1337633"/>
              <a:gd name="connsiteX1" fmla="*/ 2413125 w 2413125"/>
              <a:gd name="connsiteY1" fmla="*/ 0 h 1337633"/>
              <a:gd name="connsiteX2" fmla="*/ 2413125 w 2413125"/>
              <a:gd name="connsiteY2" fmla="*/ 1337633 h 1337633"/>
              <a:gd name="connsiteX3" fmla="*/ 0 w 2413125"/>
              <a:gd name="connsiteY3" fmla="*/ 1337633 h 1337633"/>
              <a:gd name="connsiteX4" fmla="*/ 0 w 2413125"/>
              <a:gd name="connsiteY4" fmla="*/ 0 h 1337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1337633">
                <a:moveTo>
                  <a:pt x="0" y="0"/>
                </a:moveTo>
                <a:lnTo>
                  <a:pt x="2413125" y="0"/>
                </a:lnTo>
                <a:lnTo>
                  <a:pt x="2413125" y="1337633"/>
                </a:lnTo>
                <a:lnTo>
                  <a:pt x="0" y="1337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600" kern="1200" dirty="0"/>
              <a:t>Maintain physical archive and expand accessible online records through digitization</a:t>
            </a:r>
          </a:p>
        </p:txBody>
      </p:sp>
      <p:sp>
        <p:nvSpPr>
          <p:cNvPr id="18" name="Freeform 17">
            <a:extLst>
              <a:ext uri="{FF2B5EF4-FFF2-40B4-BE49-F238E27FC236}">
                <a16:creationId xmlns:a16="http://schemas.microsoft.com/office/drawing/2014/main" id="{98E28ACE-728F-69B2-40C4-1C0C5E8E47ED}"/>
              </a:ext>
            </a:extLst>
          </p:cNvPr>
          <p:cNvSpPr/>
          <p:nvPr/>
        </p:nvSpPr>
        <p:spPr>
          <a:xfrm>
            <a:off x="8334344" y="3811338"/>
            <a:ext cx="2196604" cy="361968"/>
          </a:xfrm>
          <a:custGeom>
            <a:avLst/>
            <a:gdLst>
              <a:gd name="connsiteX0" fmla="*/ 0 w 2413125"/>
              <a:gd name="connsiteY0" fmla="*/ 0 h 361968"/>
              <a:gd name="connsiteX1" fmla="*/ 2413125 w 2413125"/>
              <a:gd name="connsiteY1" fmla="*/ 0 h 361968"/>
              <a:gd name="connsiteX2" fmla="*/ 2413125 w 2413125"/>
              <a:gd name="connsiteY2" fmla="*/ 361968 h 361968"/>
              <a:gd name="connsiteX3" fmla="*/ 0 w 2413125"/>
              <a:gd name="connsiteY3" fmla="*/ 361968 h 361968"/>
              <a:gd name="connsiteX4" fmla="*/ 0 w 2413125"/>
              <a:gd name="connsiteY4" fmla="*/ 0 h 36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361968">
                <a:moveTo>
                  <a:pt x="0" y="0"/>
                </a:moveTo>
                <a:lnTo>
                  <a:pt x="2413125" y="0"/>
                </a:lnTo>
                <a:lnTo>
                  <a:pt x="2413125" y="361968"/>
                </a:lnTo>
                <a:lnTo>
                  <a:pt x="0" y="361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Presentation</a:t>
            </a:r>
          </a:p>
        </p:txBody>
      </p:sp>
      <p:sp>
        <p:nvSpPr>
          <p:cNvPr id="21" name="Freeform 20">
            <a:extLst>
              <a:ext uri="{FF2B5EF4-FFF2-40B4-BE49-F238E27FC236}">
                <a16:creationId xmlns:a16="http://schemas.microsoft.com/office/drawing/2014/main" id="{1B809D23-A274-7033-0FEF-E607618F4C41}"/>
              </a:ext>
            </a:extLst>
          </p:cNvPr>
          <p:cNvSpPr/>
          <p:nvPr/>
        </p:nvSpPr>
        <p:spPr>
          <a:xfrm>
            <a:off x="8334343" y="4184726"/>
            <a:ext cx="2413125" cy="1337633"/>
          </a:xfrm>
          <a:custGeom>
            <a:avLst/>
            <a:gdLst>
              <a:gd name="connsiteX0" fmla="*/ 0 w 2413125"/>
              <a:gd name="connsiteY0" fmla="*/ 0 h 1337633"/>
              <a:gd name="connsiteX1" fmla="*/ 2413125 w 2413125"/>
              <a:gd name="connsiteY1" fmla="*/ 0 h 1337633"/>
              <a:gd name="connsiteX2" fmla="*/ 2413125 w 2413125"/>
              <a:gd name="connsiteY2" fmla="*/ 1337633 h 1337633"/>
              <a:gd name="connsiteX3" fmla="*/ 0 w 2413125"/>
              <a:gd name="connsiteY3" fmla="*/ 1337633 h 1337633"/>
              <a:gd name="connsiteX4" fmla="*/ 0 w 2413125"/>
              <a:gd name="connsiteY4" fmla="*/ 0 h 1337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1337633">
                <a:moveTo>
                  <a:pt x="0" y="0"/>
                </a:moveTo>
                <a:lnTo>
                  <a:pt x="2413125" y="0"/>
                </a:lnTo>
                <a:lnTo>
                  <a:pt x="2413125" y="1337633"/>
                </a:lnTo>
                <a:lnTo>
                  <a:pt x="0" y="1337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600" kern="1200" dirty="0"/>
              <a:t>Organize collections and expand contextual content based on community feedback</a:t>
            </a:r>
          </a:p>
        </p:txBody>
      </p:sp>
      <p:sp>
        <p:nvSpPr>
          <p:cNvPr id="22" name="Freeform 21">
            <a:extLst>
              <a:ext uri="{FF2B5EF4-FFF2-40B4-BE49-F238E27FC236}">
                <a16:creationId xmlns:a16="http://schemas.microsoft.com/office/drawing/2014/main" id="{266A2A72-8F16-7D19-BEC7-86EA5BAA8C62}"/>
              </a:ext>
            </a:extLst>
          </p:cNvPr>
          <p:cNvSpPr/>
          <p:nvPr/>
        </p:nvSpPr>
        <p:spPr>
          <a:xfrm>
            <a:off x="4977852" y="3668542"/>
            <a:ext cx="2653062" cy="361968"/>
          </a:xfrm>
          <a:custGeom>
            <a:avLst/>
            <a:gdLst>
              <a:gd name="connsiteX0" fmla="*/ 0 w 2413125"/>
              <a:gd name="connsiteY0" fmla="*/ 0 h 361968"/>
              <a:gd name="connsiteX1" fmla="*/ 2413125 w 2413125"/>
              <a:gd name="connsiteY1" fmla="*/ 0 h 361968"/>
              <a:gd name="connsiteX2" fmla="*/ 2413125 w 2413125"/>
              <a:gd name="connsiteY2" fmla="*/ 361968 h 361968"/>
              <a:gd name="connsiteX3" fmla="*/ 0 w 2413125"/>
              <a:gd name="connsiteY3" fmla="*/ 361968 h 361968"/>
              <a:gd name="connsiteX4" fmla="*/ 0 w 2413125"/>
              <a:gd name="connsiteY4" fmla="*/ 0 h 36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361968">
                <a:moveTo>
                  <a:pt x="0" y="0"/>
                </a:moveTo>
                <a:lnTo>
                  <a:pt x="2413125" y="0"/>
                </a:lnTo>
                <a:lnTo>
                  <a:pt x="2413125" y="361968"/>
                </a:lnTo>
                <a:lnTo>
                  <a:pt x="0" y="361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Collaboration</a:t>
            </a:r>
          </a:p>
        </p:txBody>
      </p:sp>
      <p:sp>
        <p:nvSpPr>
          <p:cNvPr id="23" name="Freeform 22">
            <a:extLst>
              <a:ext uri="{FF2B5EF4-FFF2-40B4-BE49-F238E27FC236}">
                <a16:creationId xmlns:a16="http://schemas.microsoft.com/office/drawing/2014/main" id="{55966A52-8E9D-EFF4-B31B-5E708B1BD231}"/>
              </a:ext>
            </a:extLst>
          </p:cNvPr>
          <p:cNvSpPr/>
          <p:nvPr/>
        </p:nvSpPr>
        <p:spPr>
          <a:xfrm>
            <a:off x="4955429" y="4023029"/>
            <a:ext cx="2413125" cy="1337633"/>
          </a:xfrm>
          <a:custGeom>
            <a:avLst/>
            <a:gdLst>
              <a:gd name="connsiteX0" fmla="*/ 0 w 2413125"/>
              <a:gd name="connsiteY0" fmla="*/ 0 h 1337633"/>
              <a:gd name="connsiteX1" fmla="*/ 2413125 w 2413125"/>
              <a:gd name="connsiteY1" fmla="*/ 0 h 1337633"/>
              <a:gd name="connsiteX2" fmla="*/ 2413125 w 2413125"/>
              <a:gd name="connsiteY2" fmla="*/ 1337633 h 1337633"/>
              <a:gd name="connsiteX3" fmla="*/ 0 w 2413125"/>
              <a:gd name="connsiteY3" fmla="*/ 1337633 h 1337633"/>
              <a:gd name="connsiteX4" fmla="*/ 0 w 2413125"/>
              <a:gd name="connsiteY4" fmla="*/ 0 h 1337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25" h="1337633">
                <a:moveTo>
                  <a:pt x="0" y="0"/>
                </a:moveTo>
                <a:lnTo>
                  <a:pt x="2413125" y="0"/>
                </a:lnTo>
                <a:lnTo>
                  <a:pt x="2413125" y="1337633"/>
                </a:lnTo>
                <a:lnTo>
                  <a:pt x="0" y="133763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600" kern="1200" dirty="0"/>
              <a:t>Consult community members to inform our assessment and development of archival projects</a:t>
            </a:r>
          </a:p>
        </p:txBody>
      </p:sp>
      <p:sp>
        <p:nvSpPr>
          <p:cNvPr id="35" name="Oval 34">
            <a:extLst>
              <a:ext uri="{FF2B5EF4-FFF2-40B4-BE49-F238E27FC236}">
                <a16:creationId xmlns:a16="http://schemas.microsoft.com/office/drawing/2014/main" id="{0E8E69A5-69AB-1CEA-8CBE-7D3A6A20E1A7}"/>
              </a:ext>
            </a:extLst>
          </p:cNvPr>
          <p:cNvSpPr/>
          <p:nvPr/>
        </p:nvSpPr>
        <p:spPr>
          <a:xfrm>
            <a:off x="2199737" y="302271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1</a:t>
            </a:r>
          </a:p>
        </p:txBody>
      </p:sp>
      <p:sp>
        <p:nvSpPr>
          <p:cNvPr id="36" name="Oval 35">
            <a:extLst>
              <a:ext uri="{FF2B5EF4-FFF2-40B4-BE49-F238E27FC236}">
                <a16:creationId xmlns:a16="http://schemas.microsoft.com/office/drawing/2014/main" id="{2CB5835D-52FA-26B9-9B35-1E70B372BB4F}"/>
              </a:ext>
            </a:extLst>
          </p:cNvPr>
          <p:cNvSpPr/>
          <p:nvPr/>
        </p:nvSpPr>
        <p:spPr>
          <a:xfrm>
            <a:off x="5576639" y="2945958"/>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
        <p:nvSpPr>
          <p:cNvPr id="37" name="Oval 36">
            <a:extLst>
              <a:ext uri="{FF2B5EF4-FFF2-40B4-BE49-F238E27FC236}">
                <a16:creationId xmlns:a16="http://schemas.microsoft.com/office/drawing/2014/main" id="{37D7BFB4-A4BF-B813-8EB9-0C105F17FAFA}"/>
              </a:ext>
            </a:extLst>
          </p:cNvPr>
          <p:cNvSpPr/>
          <p:nvPr/>
        </p:nvSpPr>
        <p:spPr>
          <a:xfrm>
            <a:off x="9007081" y="3066662"/>
            <a:ext cx="509242" cy="556471"/>
          </a:xfrm>
          <a:prstGeom prst="ellipse">
            <a:avLst/>
          </a:prstGeom>
          <a:solidFill>
            <a:schemeClr val="accent5">
              <a:lumMod val="75000"/>
            </a:schemeClr>
          </a:solidFill>
          <a:ln w="38100">
            <a:solidFill>
              <a:schemeClr val="accent5">
                <a:lumMod val="40000"/>
                <a:lumOff val="60000"/>
              </a:schemeClr>
            </a:solidFill>
          </a:ln>
          <a:effectLst>
            <a:glow rad="127000">
              <a:schemeClr val="accent5">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Tree>
    <p:extLst>
      <p:ext uri="{BB962C8B-B14F-4D97-AF65-F5344CB8AC3E}">
        <p14:creationId xmlns:p14="http://schemas.microsoft.com/office/powerpoint/2010/main" val="329653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AFC595C-BE57-E3D4-1E3C-D6A3E92E9323}"/>
              </a:ext>
            </a:extLst>
          </p:cNvPr>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Preservation</a:t>
            </a:r>
          </a:p>
        </p:txBody>
      </p:sp>
      <p:sp>
        <p:nvSpPr>
          <p:cNvPr id="3" name="Subtitle 2">
            <a:extLst>
              <a:ext uri="{FF2B5EF4-FFF2-40B4-BE49-F238E27FC236}">
                <a16:creationId xmlns:a16="http://schemas.microsoft.com/office/drawing/2014/main" id="{246D8FA8-DD03-E2EE-CD12-D84C7F52765E}"/>
              </a:ext>
            </a:extLst>
          </p:cNvPr>
          <p:cNvSpPr>
            <a:spLocks noGrp="1"/>
          </p:cNvSpPr>
          <p:nvPr>
            <p:ph type="subTitle" idx="1"/>
          </p:nvPr>
        </p:nvSpPr>
        <p:spPr>
          <a:xfrm>
            <a:off x="1350682" y="4870824"/>
            <a:ext cx="10005951" cy="1458258"/>
          </a:xfrm>
        </p:spPr>
        <p:txBody>
          <a:bodyPr anchor="ctr">
            <a:normAutofit/>
          </a:bodyPr>
          <a:lstStyle/>
          <a:p>
            <a:pPr algn="l"/>
            <a:r>
              <a:rPr lang="en-US" dirty="0"/>
              <a:t>The GRAMMY Foundation preservation grant is under review to help fund digitization of reel to reels at half of the intended cost</a:t>
            </a:r>
          </a:p>
        </p:txBody>
      </p:sp>
      <p:sp>
        <p:nvSpPr>
          <p:cNvPr id="4" name="Oval 3">
            <a:extLst>
              <a:ext uri="{FF2B5EF4-FFF2-40B4-BE49-F238E27FC236}">
                <a16:creationId xmlns:a16="http://schemas.microsoft.com/office/drawing/2014/main" id="{749B0C84-0EC3-0EC9-3E75-A5ABFA0E2D9F}"/>
              </a:ext>
            </a:extLst>
          </p:cNvPr>
          <p:cNvSpPr/>
          <p:nvPr/>
        </p:nvSpPr>
        <p:spPr>
          <a:xfrm>
            <a:off x="630551" y="29809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1</a:t>
            </a:r>
          </a:p>
        </p:txBody>
      </p:sp>
    </p:spTree>
    <p:extLst>
      <p:ext uri="{BB962C8B-B14F-4D97-AF65-F5344CB8AC3E}">
        <p14:creationId xmlns:p14="http://schemas.microsoft.com/office/powerpoint/2010/main" val="264673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FDAB0E-4AA4-BE6F-926C-1B060E8C2D9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4D30604-36F2-1282-74C1-C270D3E98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ECCF94-64D5-2567-A3EB-FFEFAE47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8454EAF-5E82-41A8-10B1-E83608453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1DE12CF-52D5-6813-73DE-DCB41483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08F579C-149F-2BEB-FAAB-2CC758A2D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B4DB4135-C44D-F863-64B7-76C4662F8E32}"/>
              </a:ext>
            </a:extLst>
          </p:cNvPr>
          <p:cNvSpPr>
            <a:spLocks noGrp="1"/>
          </p:cNvSpPr>
          <p:nvPr>
            <p:ph type="title"/>
          </p:nvPr>
        </p:nvSpPr>
        <p:spPr>
          <a:xfrm>
            <a:off x="1377697" y="315260"/>
            <a:ext cx="9895951" cy="1033669"/>
          </a:xfrm>
        </p:spPr>
        <p:txBody>
          <a:bodyPr vert="horz" lIns="91440" tIns="45720" rIns="91440" bIns="45720" rtlCol="0" anchor="ctr">
            <a:normAutofit/>
          </a:bodyPr>
          <a:lstStyle/>
          <a:p>
            <a:r>
              <a:rPr lang="en-US" sz="2800" kern="1200" dirty="0">
                <a:solidFill>
                  <a:srgbClr val="FFFFFF"/>
                </a:solidFill>
                <a:latin typeface="+mj-lt"/>
                <a:ea typeface="+mj-ea"/>
                <a:cs typeface="+mj-cs"/>
              </a:rPr>
              <a:t>In our </a:t>
            </a:r>
            <a:r>
              <a:rPr lang="en-US" sz="2800" kern="1200" dirty="0">
                <a:solidFill>
                  <a:srgbClr val="FFFFFF"/>
                </a:solidFill>
                <a:effectLst>
                  <a:glow>
                    <a:srgbClr val="DD9300">
                      <a:alpha val="49000"/>
                    </a:srgbClr>
                  </a:glow>
                </a:effectLst>
                <a:latin typeface="+mj-lt"/>
                <a:ea typeface="+mj-ea"/>
                <a:cs typeface="+mj-cs"/>
              </a:rPr>
              <a:t>preservation</a:t>
            </a:r>
            <a:r>
              <a:rPr lang="en-US" sz="2800" kern="1200" dirty="0">
                <a:solidFill>
                  <a:srgbClr val="FFFFFF"/>
                </a:solidFill>
                <a:latin typeface="+mj-lt"/>
                <a:ea typeface="+mj-ea"/>
                <a:cs typeface="+mj-cs"/>
              </a:rPr>
              <a:t> efforts, I facilitated the grant writing process to fund the digitization of reel-to-reel tapes</a:t>
            </a:r>
          </a:p>
        </p:txBody>
      </p:sp>
      <p:sp>
        <p:nvSpPr>
          <p:cNvPr id="28" name="TextBox 27">
            <a:extLst>
              <a:ext uri="{FF2B5EF4-FFF2-40B4-BE49-F238E27FC236}">
                <a16:creationId xmlns:a16="http://schemas.microsoft.com/office/drawing/2014/main" id="{06FE599D-2F5D-1DB6-6EB6-E2309CDCBE37}"/>
              </a:ext>
            </a:extLst>
          </p:cNvPr>
          <p:cNvSpPr txBox="1"/>
          <p:nvPr/>
        </p:nvSpPr>
        <p:spPr>
          <a:xfrm>
            <a:off x="593485" y="1866063"/>
            <a:ext cx="11005026" cy="2164575"/>
          </a:xfrm>
          <a:prstGeom prst="rect">
            <a:avLst/>
          </a:prstGeom>
        </p:spPr>
        <p:txBody>
          <a:bodyPr vert="horz" lIns="91440" tIns="45720" rIns="91440" bIns="45720" rtlCol="0" anchor="ctr">
            <a:normAutofit fontScale="92500" lnSpcReduction="20000"/>
          </a:bodyPr>
          <a:lstStyle/>
          <a:p>
            <a:pPr>
              <a:lnSpc>
                <a:spcPct val="90000"/>
              </a:lnSpc>
              <a:spcAft>
                <a:spcPts val="600"/>
              </a:spcAft>
            </a:pPr>
            <a:r>
              <a:rPr lang="en-US" sz="2000" b="1" dirty="0"/>
              <a:t>Action items:</a:t>
            </a:r>
          </a:p>
          <a:p>
            <a:pPr lvl="1" indent="-228600">
              <a:lnSpc>
                <a:spcPct val="90000"/>
              </a:lnSpc>
              <a:spcAft>
                <a:spcPts val="600"/>
              </a:spcAft>
              <a:buFont typeface="Arial" panose="020B0604020202020204" pitchFamily="34" charset="0"/>
              <a:buChar char="•"/>
            </a:pPr>
            <a:r>
              <a:rPr lang="en-US" sz="2000" dirty="0"/>
              <a:t>Offered solutions for long-term media storage</a:t>
            </a:r>
          </a:p>
          <a:p>
            <a:pPr lvl="1" indent="-228600">
              <a:lnSpc>
                <a:spcPct val="90000"/>
              </a:lnSpc>
              <a:spcAft>
                <a:spcPts val="600"/>
              </a:spcAft>
              <a:buFont typeface="Arial" panose="020B0604020202020204" pitchFamily="34" charset="0"/>
              <a:buChar char="•"/>
            </a:pPr>
            <a:r>
              <a:rPr lang="en-US" sz="2000" dirty="0"/>
              <a:t>Procured digitization estimate from </a:t>
            </a:r>
            <a:r>
              <a:rPr lang="en-US" sz="2000" dirty="0">
                <a:effectLst>
                  <a:glow rad="139700">
                    <a:srgbClr val="FFC000">
                      <a:alpha val="40000"/>
                    </a:srgbClr>
                  </a:glow>
                </a:effectLst>
              </a:rPr>
              <a:t>Preserve South</a:t>
            </a:r>
            <a:r>
              <a:rPr lang="en-US" sz="2000" dirty="0"/>
              <a:t>, a third party organization</a:t>
            </a:r>
          </a:p>
          <a:p>
            <a:pPr lvl="1" indent="-228600">
              <a:lnSpc>
                <a:spcPct val="90000"/>
              </a:lnSpc>
              <a:spcAft>
                <a:spcPts val="600"/>
              </a:spcAft>
              <a:buFont typeface="Arial" panose="020B0604020202020204" pitchFamily="34" charset="0"/>
              <a:buChar char="•"/>
            </a:pPr>
            <a:r>
              <a:rPr lang="en-US" sz="2000" dirty="0"/>
              <a:t>Resourced community relationships to guide proposal framework</a:t>
            </a:r>
          </a:p>
          <a:p>
            <a:pPr lvl="1" indent="-228600">
              <a:lnSpc>
                <a:spcPct val="90000"/>
              </a:lnSpc>
              <a:spcAft>
                <a:spcPts val="600"/>
              </a:spcAft>
              <a:buFont typeface="Arial" panose="020B0604020202020204" pitchFamily="34" charset="0"/>
              <a:buChar char="•"/>
            </a:pPr>
            <a:r>
              <a:rPr lang="en-US" sz="2000" dirty="0"/>
              <a:t>Crafted writing for LOI &amp; full proposal to the GRAMMY Museum Preservation Grant including the project goals, narrative, and a dissemination plan</a:t>
            </a:r>
          </a:p>
          <a:p>
            <a:pPr lvl="1" indent="-228600">
              <a:lnSpc>
                <a:spcPct val="90000"/>
              </a:lnSpc>
              <a:spcAft>
                <a:spcPts val="600"/>
              </a:spcAft>
              <a:buFont typeface="Arial" panose="020B0604020202020204" pitchFamily="34" charset="0"/>
              <a:buChar char="•"/>
            </a:pPr>
            <a:r>
              <a:rPr lang="en-US" sz="2000" dirty="0"/>
              <a:t>Analyzed data from NWFL archive collection for distribution insights</a:t>
            </a:r>
          </a:p>
          <a:p>
            <a:pPr lvl="1" indent="-228600">
              <a:lnSpc>
                <a:spcPct val="90000"/>
              </a:lnSpc>
              <a:spcAft>
                <a:spcPts val="600"/>
              </a:spcAft>
              <a:buFont typeface="Arial" panose="020B0604020202020204" pitchFamily="34" charset="0"/>
              <a:buChar char="•"/>
            </a:pPr>
            <a:endParaRPr lang="en-US" sz="2000" dirty="0"/>
          </a:p>
        </p:txBody>
      </p:sp>
      <p:graphicFrame>
        <p:nvGraphicFramePr>
          <p:cNvPr id="35" name="Table 34">
            <a:extLst>
              <a:ext uri="{FF2B5EF4-FFF2-40B4-BE49-F238E27FC236}">
                <a16:creationId xmlns:a16="http://schemas.microsoft.com/office/drawing/2014/main" id="{45EDC276-8842-D520-463E-A39018286ECE}"/>
              </a:ext>
            </a:extLst>
          </p:cNvPr>
          <p:cNvGraphicFramePr>
            <a:graphicFrameLocks noGrp="1"/>
          </p:cNvGraphicFramePr>
          <p:nvPr>
            <p:extLst>
              <p:ext uri="{D42A27DB-BD31-4B8C-83A1-F6EECF244321}">
                <p14:modId xmlns:p14="http://schemas.microsoft.com/office/powerpoint/2010/main" val="2556830612"/>
              </p:ext>
            </p:extLst>
          </p:nvPr>
        </p:nvGraphicFramePr>
        <p:xfrm>
          <a:off x="901700" y="4869741"/>
          <a:ext cx="5194300" cy="1149156"/>
        </p:xfrm>
        <a:graphic>
          <a:graphicData uri="http://schemas.openxmlformats.org/drawingml/2006/table">
            <a:tbl>
              <a:tblPr firstRow="1" bandRow="1">
                <a:tableStyleId>{E929F9F4-4A8F-4326-A1B4-22849713DDAB}</a:tableStyleId>
              </a:tblPr>
              <a:tblGrid>
                <a:gridCol w="2597150">
                  <a:extLst>
                    <a:ext uri="{9D8B030D-6E8A-4147-A177-3AD203B41FA5}">
                      <a16:colId xmlns:a16="http://schemas.microsoft.com/office/drawing/2014/main" val="3442415327"/>
                    </a:ext>
                  </a:extLst>
                </a:gridCol>
                <a:gridCol w="2597150">
                  <a:extLst>
                    <a:ext uri="{9D8B030D-6E8A-4147-A177-3AD203B41FA5}">
                      <a16:colId xmlns:a16="http://schemas.microsoft.com/office/drawing/2014/main" val="1165576798"/>
                    </a:ext>
                  </a:extLst>
                </a:gridCol>
              </a:tblGrid>
              <a:tr h="383052">
                <a:tc>
                  <a:txBody>
                    <a:bodyPr/>
                    <a:lstStyle/>
                    <a:p>
                      <a:r>
                        <a:rPr lang="en-US" sz="1500" dirty="0"/>
                        <a:t>Estimated Total Cost</a:t>
                      </a:r>
                    </a:p>
                  </a:txBody>
                  <a:tcPr/>
                </a:tc>
                <a:tc>
                  <a:txBody>
                    <a:bodyPr/>
                    <a:lstStyle/>
                    <a:p>
                      <a:r>
                        <a:rPr lang="en-US" sz="1500" dirty="0"/>
                        <a:t>$10,169.00</a:t>
                      </a:r>
                    </a:p>
                  </a:txBody>
                  <a:tcPr/>
                </a:tc>
                <a:extLst>
                  <a:ext uri="{0D108BD9-81ED-4DB2-BD59-A6C34878D82A}">
                    <a16:rowId xmlns:a16="http://schemas.microsoft.com/office/drawing/2014/main" val="228330002"/>
                  </a:ext>
                </a:extLst>
              </a:tr>
              <a:tr h="383052">
                <a:tc>
                  <a:txBody>
                    <a:bodyPr/>
                    <a:lstStyle/>
                    <a:p>
                      <a:r>
                        <a:rPr lang="en-US" sz="1500" dirty="0"/>
                        <a:t>Estimated Total Data</a:t>
                      </a:r>
                    </a:p>
                  </a:txBody>
                  <a:tcPr/>
                </a:tc>
                <a:tc>
                  <a:txBody>
                    <a:bodyPr/>
                    <a:lstStyle/>
                    <a:p>
                      <a:r>
                        <a:rPr lang="en-US" sz="1500" dirty="0"/>
                        <a:t>630 GB</a:t>
                      </a:r>
                    </a:p>
                  </a:txBody>
                  <a:tcPr/>
                </a:tc>
                <a:extLst>
                  <a:ext uri="{0D108BD9-81ED-4DB2-BD59-A6C34878D82A}">
                    <a16:rowId xmlns:a16="http://schemas.microsoft.com/office/drawing/2014/main" val="3294134485"/>
                  </a:ext>
                </a:extLst>
              </a:tr>
              <a:tr h="383052">
                <a:tc>
                  <a:txBody>
                    <a:bodyPr/>
                    <a:lstStyle/>
                    <a:p>
                      <a:r>
                        <a:rPr lang="en-US" sz="1500" dirty="0"/>
                        <a:t>Estimated Turnaround Time</a:t>
                      </a:r>
                    </a:p>
                  </a:txBody>
                  <a:tcPr/>
                </a:tc>
                <a:tc>
                  <a:txBody>
                    <a:bodyPr/>
                    <a:lstStyle/>
                    <a:p>
                      <a:r>
                        <a:rPr lang="en-US" sz="1500" dirty="0"/>
                        <a:t>3 – 4 Months</a:t>
                      </a:r>
                    </a:p>
                  </a:txBody>
                  <a:tcPr/>
                </a:tc>
                <a:extLst>
                  <a:ext uri="{0D108BD9-81ED-4DB2-BD59-A6C34878D82A}">
                    <a16:rowId xmlns:a16="http://schemas.microsoft.com/office/drawing/2014/main" val="4010741771"/>
                  </a:ext>
                </a:extLst>
              </a:tr>
            </a:tbl>
          </a:graphicData>
        </a:graphic>
      </p:graphicFrame>
      <p:sp>
        <p:nvSpPr>
          <p:cNvPr id="36" name="TextBox 35">
            <a:extLst>
              <a:ext uri="{FF2B5EF4-FFF2-40B4-BE49-F238E27FC236}">
                <a16:creationId xmlns:a16="http://schemas.microsoft.com/office/drawing/2014/main" id="{321EB621-DE51-01F2-6826-83707B7560CD}"/>
              </a:ext>
            </a:extLst>
          </p:cNvPr>
          <p:cNvSpPr txBox="1"/>
          <p:nvPr/>
        </p:nvSpPr>
        <p:spPr>
          <a:xfrm>
            <a:off x="459350" y="4393901"/>
            <a:ext cx="5943068" cy="369332"/>
          </a:xfrm>
          <a:prstGeom prst="rect">
            <a:avLst/>
          </a:prstGeom>
          <a:noFill/>
        </p:spPr>
        <p:txBody>
          <a:bodyPr wrap="square" rtlCol="0">
            <a:spAutoFit/>
          </a:bodyPr>
          <a:lstStyle/>
          <a:p>
            <a:pPr algn="ctr"/>
            <a:r>
              <a:rPr lang="en-US" dirty="0">
                <a:effectLst>
                  <a:glow rad="101600">
                    <a:srgbClr val="FFC000">
                      <a:alpha val="40000"/>
                    </a:srgbClr>
                  </a:glow>
                </a:effectLst>
              </a:rPr>
              <a:t>Preserve South Estimate</a:t>
            </a:r>
          </a:p>
        </p:txBody>
      </p:sp>
      <p:sp>
        <p:nvSpPr>
          <p:cNvPr id="37" name="TextBox 36">
            <a:extLst>
              <a:ext uri="{FF2B5EF4-FFF2-40B4-BE49-F238E27FC236}">
                <a16:creationId xmlns:a16="http://schemas.microsoft.com/office/drawing/2014/main" id="{69CCDF6F-63D4-F16D-DDFD-D0229CD1EDD5}"/>
              </a:ext>
            </a:extLst>
          </p:cNvPr>
          <p:cNvSpPr txBox="1"/>
          <p:nvPr/>
        </p:nvSpPr>
        <p:spPr>
          <a:xfrm>
            <a:off x="7794702" y="6414689"/>
            <a:ext cx="3803810" cy="276999"/>
          </a:xfrm>
          <a:prstGeom prst="rect">
            <a:avLst/>
          </a:prstGeom>
          <a:noFill/>
        </p:spPr>
        <p:txBody>
          <a:bodyPr wrap="square" rtlCol="0">
            <a:spAutoFit/>
          </a:bodyPr>
          <a:lstStyle/>
          <a:p>
            <a:pPr algn="r"/>
            <a:r>
              <a:rPr lang="en-US" sz="1200" dirty="0"/>
              <a:t>**Find links to PDF in notes section</a:t>
            </a:r>
          </a:p>
        </p:txBody>
      </p:sp>
      <p:sp>
        <p:nvSpPr>
          <p:cNvPr id="38" name="Oval 37">
            <a:extLst>
              <a:ext uri="{FF2B5EF4-FFF2-40B4-BE49-F238E27FC236}">
                <a16:creationId xmlns:a16="http://schemas.microsoft.com/office/drawing/2014/main" id="{13C229C6-08D5-5D82-02CF-353D5460EFC1}"/>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1</a:t>
            </a:r>
          </a:p>
        </p:txBody>
      </p:sp>
      <p:graphicFrame>
        <p:nvGraphicFramePr>
          <p:cNvPr id="40" name="Table 39">
            <a:extLst>
              <a:ext uri="{FF2B5EF4-FFF2-40B4-BE49-F238E27FC236}">
                <a16:creationId xmlns:a16="http://schemas.microsoft.com/office/drawing/2014/main" id="{8C3A9037-46AB-9DB1-F9CD-3FA2A66CD386}"/>
              </a:ext>
            </a:extLst>
          </p:cNvPr>
          <p:cNvGraphicFramePr>
            <a:graphicFrameLocks noGrp="1"/>
          </p:cNvGraphicFramePr>
          <p:nvPr>
            <p:extLst>
              <p:ext uri="{D42A27DB-BD31-4B8C-83A1-F6EECF244321}">
                <p14:modId xmlns:p14="http://schemas.microsoft.com/office/powerpoint/2010/main" val="3306501547"/>
              </p:ext>
            </p:extLst>
          </p:nvPr>
        </p:nvGraphicFramePr>
        <p:xfrm>
          <a:off x="6546850" y="4849982"/>
          <a:ext cx="5194300" cy="1149156"/>
        </p:xfrm>
        <a:graphic>
          <a:graphicData uri="http://schemas.openxmlformats.org/drawingml/2006/table">
            <a:tbl>
              <a:tblPr firstRow="1" bandRow="1">
                <a:tableStyleId>{E929F9F4-4A8F-4326-A1B4-22849713DDAB}</a:tableStyleId>
              </a:tblPr>
              <a:tblGrid>
                <a:gridCol w="2597150">
                  <a:extLst>
                    <a:ext uri="{9D8B030D-6E8A-4147-A177-3AD203B41FA5}">
                      <a16:colId xmlns:a16="http://schemas.microsoft.com/office/drawing/2014/main" val="3442415327"/>
                    </a:ext>
                  </a:extLst>
                </a:gridCol>
                <a:gridCol w="2597150">
                  <a:extLst>
                    <a:ext uri="{9D8B030D-6E8A-4147-A177-3AD203B41FA5}">
                      <a16:colId xmlns:a16="http://schemas.microsoft.com/office/drawing/2014/main" val="1165576798"/>
                    </a:ext>
                  </a:extLst>
                </a:gridCol>
              </a:tblGrid>
              <a:tr h="383052">
                <a:tc>
                  <a:txBody>
                    <a:bodyPr/>
                    <a:lstStyle/>
                    <a:p>
                      <a:r>
                        <a:rPr lang="en-US" sz="1500" dirty="0"/>
                        <a:t>Estimated Total Cost</a:t>
                      </a:r>
                    </a:p>
                  </a:txBody>
                  <a:tcPr/>
                </a:tc>
                <a:tc>
                  <a:txBody>
                    <a:bodyPr/>
                    <a:lstStyle/>
                    <a:p>
                      <a:r>
                        <a:rPr lang="en-US" sz="1500" dirty="0"/>
                        <a:t>$19,500.00</a:t>
                      </a:r>
                    </a:p>
                  </a:txBody>
                  <a:tcPr/>
                </a:tc>
                <a:extLst>
                  <a:ext uri="{0D108BD9-81ED-4DB2-BD59-A6C34878D82A}">
                    <a16:rowId xmlns:a16="http://schemas.microsoft.com/office/drawing/2014/main" val="228330002"/>
                  </a:ext>
                </a:extLst>
              </a:tr>
              <a:tr h="383052">
                <a:tc>
                  <a:txBody>
                    <a:bodyPr/>
                    <a:lstStyle/>
                    <a:p>
                      <a:r>
                        <a:rPr lang="en-US" sz="1500" dirty="0"/>
                        <a:t>Estimated Total Data</a:t>
                      </a:r>
                    </a:p>
                  </a:txBody>
                  <a:tcPr/>
                </a:tc>
                <a:tc>
                  <a:txBody>
                    <a:bodyPr/>
                    <a:lstStyle/>
                    <a:p>
                      <a:r>
                        <a:rPr lang="en-US" sz="1500" dirty="0"/>
                        <a:t>630 GB</a:t>
                      </a:r>
                    </a:p>
                  </a:txBody>
                  <a:tcPr/>
                </a:tc>
                <a:extLst>
                  <a:ext uri="{0D108BD9-81ED-4DB2-BD59-A6C34878D82A}">
                    <a16:rowId xmlns:a16="http://schemas.microsoft.com/office/drawing/2014/main" val="3294134485"/>
                  </a:ext>
                </a:extLst>
              </a:tr>
              <a:tr h="383052">
                <a:tc>
                  <a:txBody>
                    <a:bodyPr/>
                    <a:lstStyle/>
                    <a:p>
                      <a:r>
                        <a:rPr lang="en-US" sz="1500" dirty="0"/>
                        <a:t>Estimated Turnaround Time</a:t>
                      </a:r>
                    </a:p>
                  </a:txBody>
                  <a:tcPr/>
                </a:tc>
                <a:tc>
                  <a:txBody>
                    <a:bodyPr/>
                    <a:lstStyle/>
                    <a:p>
                      <a:r>
                        <a:rPr lang="en-US" sz="1500" dirty="0"/>
                        <a:t>TBD</a:t>
                      </a:r>
                    </a:p>
                  </a:txBody>
                  <a:tcPr/>
                </a:tc>
                <a:extLst>
                  <a:ext uri="{0D108BD9-81ED-4DB2-BD59-A6C34878D82A}">
                    <a16:rowId xmlns:a16="http://schemas.microsoft.com/office/drawing/2014/main" val="4010741771"/>
                  </a:ext>
                </a:extLst>
              </a:tr>
            </a:tbl>
          </a:graphicData>
        </a:graphic>
      </p:graphicFrame>
      <p:sp>
        <p:nvSpPr>
          <p:cNvPr id="41" name="TextBox 40">
            <a:extLst>
              <a:ext uri="{FF2B5EF4-FFF2-40B4-BE49-F238E27FC236}">
                <a16:creationId xmlns:a16="http://schemas.microsoft.com/office/drawing/2014/main" id="{6FD7E0F5-14A9-2CFE-EB03-1C4B98053934}"/>
              </a:ext>
            </a:extLst>
          </p:cNvPr>
          <p:cNvSpPr txBox="1"/>
          <p:nvPr/>
        </p:nvSpPr>
        <p:spPr>
          <a:xfrm>
            <a:off x="6172466" y="4393901"/>
            <a:ext cx="5943068" cy="369332"/>
          </a:xfrm>
          <a:prstGeom prst="rect">
            <a:avLst/>
          </a:prstGeom>
          <a:noFill/>
        </p:spPr>
        <p:txBody>
          <a:bodyPr wrap="square" rtlCol="0">
            <a:spAutoFit/>
          </a:bodyPr>
          <a:lstStyle/>
          <a:p>
            <a:pPr algn="ctr"/>
            <a:r>
              <a:rPr lang="en-US" dirty="0">
                <a:effectLst>
                  <a:glow rad="101600">
                    <a:srgbClr val="FFC000">
                      <a:alpha val="40000"/>
                    </a:srgbClr>
                  </a:glow>
                </a:effectLst>
              </a:rPr>
              <a:t>Jack Straw Estimate</a:t>
            </a:r>
          </a:p>
        </p:txBody>
      </p:sp>
    </p:spTree>
    <p:extLst>
      <p:ext uri="{BB962C8B-B14F-4D97-AF65-F5344CB8AC3E}">
        <p14:creationId xmlns:p14="http://schemas.microsoft.com/office/powerpoint/2010/main" val="2413111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3000"/>
                <a:lumOff val="97000"/>
                <a:alpha val="93000"/>
              </a:schemeClr>
            </a:gs>
            <a:gs pos="59000">
              <a:schemeClr val="bg1"/>
            </a:gs>
            <a:gs pos="75000">
              <a:schemeClr val="bg1"/>
            </a:gs>
            <a:gs pos="99000">
              <a:schemeClr val="accent6">
                <a:lumMod val="60000"/>
                <a:lumOff val="40000"/>
                <a:alpha val="15000"/>
              </a:schemeClr>
            </a:gs>
          </a:gsLst>
          <a:lin ang="2700000" scaled="1"/>
          <a:tileRect/>
        </a:gradFill>
        <a:effectLst/>
      </p:bgPr>
    </p:bg>
    <p:spTree>
      <p:nvGrpSpPr>
        <p:cNvPr id="1" name="">
          <a:extLst>
            <a:ext uri="{FF2B5EF4-FFF2-40B4-BE49-F238E27FC236}">
              <a16:creationId xmlns:a16="http://schemas.microsoft.com/office/drawing/2014/main" id="{6861406F-19CD-CF85-5339-11E3FA93965B}"/>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CC723B3-FB28-03A9-A84E-E50785C7BC2F}"/>
              </a:ext>
            </a:extLst>
          </p:cNvPr>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Collaboration</a:t>
            </a:r>
          </a:p>
        </p:txBody>
      </p:sp>
      <p:sp>
        <p:nvSpPr>
          <p:cNvPr id="3" name="Subtitle 2">
            <a:extLst>
              <a:ext uri="{FF2B5EF4-FFF2-40B4-BE49-F238E27FC236}">
                <a16:creationId xmlns:a16="http://schemas.microsoft.com/office/drawing/2014/main" id="{048D59DA-586B-C690-80C9-468CC0187110}"/>
              </a:ext>
            </a:extLst>
          </p:cNvPr>
          <p:cNvSpPr>
            <a:spLocks noGrp="1"/>
          </p:cNvSpPr>
          <p:nvPr>
            <p:ph type="subTitle" idx="1"/>
          </p:nvPr>
        </p:nvSpPr>
        <p:spPr>
          <a:xfrm>
            <a:off x="1338729" y="4852464"/>
            <a:ext cx="10005951" cy="1458258"/>
          </a:xfrm>
        </p:spPr>
        <p:txBody>
          <a:bodyPr anchor="ctr">
            <a:normAutofit/>
          </a:bodyPr>
          <a:lstStyle/>
          <a:p>
            <a:pPr algn="l"/>
            <a:r>
              <a:rPr lang="en-US" kern="1200" dirty="0">
                <a:latin typeface="+mj-lt"/>
                <a:ea typeface="+mj-ea"/>
                <a:cs typeface="+mj-cs"/>
              </a:rPr>
              <a:t>The NWFL Archive Survey results highlight what matters most to viewers and offer steps for </a:t>
            </a:r>
            <a:r>
              <a:rPr lang="en-US" kern="1200" dirty="0">
                <a:effectLst>
                  <a:glow>
                    <a:srgbClr val="DD9300">
                      <a:alpha val="44782"/>
                    </a:srgbClr>
                  </a:glow>
                </a:effectLst>
                <a:latin typeface="+mj-lt"/>
                <a:ea typeface="+mj-ea"/>
                <a:cs typeface="+mj-cs"/>
              </a:rPr>
              <a:t>deeper engagement</a:t>
            </a:r>
            <a:endParaRPr lang="en-US" dirty="0">
              <a:effectLst>
                <a:glow>
                  <a:srgbClr val="DD9300">
                    <a:alpha val="44782"/>
                  </a:srgbClr>
                </a:glow>
              </a:effectLst>
            </a:endParaRPr>
          </a:p>
        </p:txBody>
      </p:sp>
      <p:sp>
        <p:nvSpPr>
          <p:cNvPr id="4" name="Oval 3">
            <a:extLst>
              <a:ext uri="{FF2B5EF4-FFF2-40B4-BE49-F238E27FC236}">
                <a16:creationId xmlns:a16="http://schemas.microsoft.com/office/drawing/2014/main" id="{4112F5EC-ED1D-10F6-6D7C-46665B94D0F6}"/>
              </a:ext>
            </a:extLst>
          </p:cNvPr>
          <p:cNvSpPr/>
          <p:nvPr/>
        </p:nvSpPr>
        <p:spPr>
          <a:xfrm>
            <a:off x="736714" y="2968234"/>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Tree>
    <p:extLst>
      <p:ext uri="{BB962C8B-B14F-4D97-AF65-F5344CB8AC3E}">
        <p14:creationId xmlns:p14="http://schemas.microsoft.com/office/powerpoint/2010/main" val="4034428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424017-384B-880A-5705-B74F4EF2324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551B473-2056-33EA-8241-0C901B3DEC5A}"/>
              </a:ext>
            </a:extLst>
          </p:cNvPr>
          <p:cNvSpPr>
            <a:spLocks noGrp="1"/>
          </p:cNvSpPr>
          <p:nvPr>
            <p:ph type="title"/>
          </p:nvPr>
        </p:nvSpPr>
        <p:spPr>
          <a:xfrm>
            <a:off x="481011" y="415079"/>
            <a:ext cx="5324477" cy="1630363"/>
          </a:xfrm>
        </p:spPr>
        <p:txBody>
          <a:bodyPr vert="horz" lIns="91440" tIns="45720" rIns="91440" bIns="45720" rtlCol="0" anchor="b">
            <a:normAutofit/>
          </a:bodyPr>
          <a:lstStyle/>
          <a:p>
            <a:r>
              <a:rPr lang="en-US" sz="3600" b="1" dirty="0">
                <a:effectLst>
                  <a:glow>
                    <a:srgbClr val="DD9300"/>
                  </a:glow>
                </a:effectLst>
              </a:rPr>
              <a:t>Northwest Folklife Archive Survey Methods</a:t>
            </a:r>
          </a:p>
        </p:txBody>
      </p:sp>
      <p:pic>
        <p:nvPicPr>
          <p:cNvPr id="110" name="Picture 109">
            <a:extLst>
              <a:ext uri="{FF2B5EF4-FFF2-40B4-BE49-F238E27FC236}">
                <a16:creationId xmlns:a16="http://schemas.microsoft.com/office/drawing/2014/main" id="{AA44DC4E-7EF4-C475-D055-B0E96D280E2C}"/>
              </a:ext>
            </a:extLst>
          </p:cNvPr>
          <p:cNvPicPr>
            <a:picLocks noChangeAspect="1"/>
          </p:cNvPicPr>
          <p:nvPr/>
        </p:nvPicPr>
        <p:blipFill>
          <a:blip r:embed="rId3"/>
          <a:srcRect l="5525" r="34093"/>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sp>
        <p:nvSpPr>
          <p:cNvPr id="9" name="TextBox 8">
            <a:extLst>
              <a:ext uri="{FF2B5EF4-FFF2-40B4-BE49-F238E27FC236}">
                <a16:creationId xmlns:a16="http://schemas.microsoft.com/office/drawing/2014/main" id="{704E7AE5-B616-0507-8E98-1C6868BFE675}"/>
              </a:ext>
            </a:extLst>
          </p:cNvPr>
          <p:cNvSpPr txBox="1"/>
          <p:nvPr/>
        </p:nvSpPr>
        <p:spPr>
          <a:xfrm>
            <a:off x="812800" y="1943100"/>
            <a:ext cx="10454750" cy="369332"/>
          </a:xfrm>
          <a:prstGeom prst="rect">
            <a:avLst/>
          </a:prstGeom>
          <a:noFill/>
        </p:spPr>
        <p:txBody>
          <a:bodyPr wrap="square" rtlCol="0">
            <a:spAutoFit/>
          </a:bodyPr>
          <a:lstStyle/>
          <a:p>
            <a:pPr>
              <a:spcAft>
                <a:spcPts val="600"/>
              </a:spcAft>
            </a:pPr>
            <a:r>
              <a:rPr lang="en-US" dirty="0"/>
              <a:t> </a:t>
            </a:r>
            <a:endParaRPr lang="en-US"/>
          </a:p>
        </p:txBody>
      </p:sp>
      <p:graphicFrame>
        <p:nvGraphicFramePr>
          <p:cNvPr id="108" name="TextBox 84">
            <a:extLst>
              <a:ext uri="{FF2B5EF4-FFF2-40B4-BE49-F238E27FC236}">
                <a16:creationId xmlns:a16="http://schemas.microsoft.com/office/drawing/2014/main" id="{504DFFC9-55B7-3588-C795-961A2CA61000}"/>
              </a:ext>
            </a:extLst>
          </p:cNvPr>
          <p:cNvGraphicFramePr/>
          <p:nvPr>
            <p:extLst>
              <p:ext uri="{D42A27DB-BD31-4B8C-83A1-F6EECF244321}">
                <p14:modId xmlns:p14="http://schemas.microsoft.com/office/powerpoint/2010/main" val="3176164259"/>
              </p:ext>
            </p:extLst>
          </p:nvPr>
        </p:nvGraphicFramePr>
        <p:xfrm>
          <a:off x="481013" y="2286001"/>
          <a:ext cx="5324475" cy="39195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Oval 2">
            <a:extLst>
              <a:ext uri="{FF2B5EF4-FFF2-40B4-BE49-F238E27FC236}">
                <a16:creationId xmlns:a16="http://schemas.microsoft.com/office/drawing/2014/main" id="{A2274774-34AB-11AF-092F-B552B06A02BD}"/>
              </a:ext>
            </a:extLst>
          </p:cNvPr>
          <p:cNvSpPr/>
          <p:nvPr/>
        </p:nvSpPr>
        <p:spPr>
          <a:xfrm>
            <a:off x="558179" y="344383"/>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Tree>
    <p:extLst>
      <p:ext uri="{BB962C8B-B14F-4D97-AF65-F5344CB8AC3E}">
        <p14:creationId xmlns:p14="http://schemas.microsoft.com/office/powerpoint/2010/main" val="934021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59000">
              <a:schemeClr val="bg1"/>
            </a:gs>
            <a:gs pos="75000">
              <a:schemeClr val="bg1"/>
            </a:gs>
            <a:gs pos="100000">
              <a:schemeClr val="accent6">
                <a:lumMod val="20000"/>
                <a:lumOff val="80000"/>
              </a:schemeClr>
            </a:gs>
          </a:gsLst>
          <a:lin ang="2700000" scaled="1"/>
          <a:tileRect/>
        </a:gradFill>
        <a:effectLst/>
      </p:bgPr>
    </p:bg>
    <p:spTree>
      <p:nvGrpSpPr>
        <p:cNvPr id="1" name="">
          <a:extLst>
            <a:ext uri="{FF2B5EF4-FFF2-40B4-BE49-F238E27FC236}">
              <a16:creationId xmlns:a16="http://schemas.microsoft.com/office/drawing/2014/main" id="{4E5F2D3C-2DE2-2C4F-FB69-75F2509F25A2}"/>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CA64375-4490-54A7-B476-92258C10BBB3}"/>
              </a:ext>
            </a:extLst>
          </p:cNvPr>
          <p:cNvSpPr>
            <a:spLocks noGrp="1"/>
          </p:cNvSpPr>
          <p:nvPr>
            <p:ph type="title"/>
          </p:nvPr>
        </p:nvSpPr>
        <p:spPr>
          <a:xfrm>
            <a:off x="1473199" y="294538"/>
            <a:ext cx="9794351" cy="1033669"/>
          </a:xfrm>
        </p:spPr>
        <p:txBody>
          <a:bodyPr vert="horz" lIns="91440" tIns="45720" rIns="91440" bIns="45720" rtlCol="0" anchor="ctr">
            <a:normAutofit/>
          </a:bodyPr>
          <a:lstStyle/>
          <a:p>
            <a:r>
              <a:rPr lang="en-US" sz="2500" dirty="0">
                <a:solidFill>
                  <a:srgbClr val="FFFFFF"/>
                </a:solidFill>
                <a:effectLst>
                  <a:glow>
                    <a:srgbClr val="DD9300">
                      <a:alpha val="44782"/>
                    </a:srgbClr>
                  </a:glow>
                </a:effectLst>
              </a:rPr>
              <a:t>Findings show that there was </a:t>
            </a:r>
            <a:r>
              <a:rPr lang="en-US" sz="2500" b="1" dirty="0">
                <a:solidFill>
                  <a:srgbClr val="FFFFFF"/>
                </a:solidFill>
                <a:effectLst>
                  <a:glow rad="278521">
                    <a:srgbClr val="DD9300">
                      <a:alpha val="44782"/>
                    </a:srgbClr>
                  </a:glow>
                </a:effectLst>
              </a:rPr>
              <a:t>low awareness </a:t>
            </a:r>
            <a:r>
              <a:rPr lang="en-US" sz="2500" dirty="0">
                <a:solidFill>
                  <a:srgbClr val="FFFFFF"/>
                </a:solidFill>
                <a:effectLst>
                  <a:glow>
                    <a:srgbClr val="DD9300">
                      <a:alpha val="44782"/>
                    </a:srgbClr>
                  </a:glow>
                </a:effectLst>
              </a:rPr>
              <a:t>about the existence of the NWFL Public Archive</a:t>
            </a:r>
            <a:endParaRPr lang="en-US" sz="2500" kern="1200" dirty="0">
              <a:solidFill>
                <a:srgbClr val="FFFFFF"/>
              </a:solidFill>
              <a:effectLst>
                <a:glow>
                  <a:srgbClr val="DD9300">
                    <a:alpha val="44782"/>
                  </a:srgbClr>
                </a:glow>
              </a:effectLst>
              <a:latin typeface="+mj-lt"/>
              <a:ea typeface="+mj-ea"/>
              <a:cs typeface="+mj-cs"/>
            </a:endParaRPr>
          </a:p>
        </p:txBody>
      </p:sp>
      <p:sp>
        <p:nvSpPr>
          <p:cNvPr id="12" name="Rectangular Callout 11">
            <a:extLst>
              <a:ext uri="{FF2B5EF4-FFF2-40B4-BE49-F238E27FC236}">
                <a16:creationId xmlns:a16="http://schemas.microsoft.com/office/drawing/2014/main" id="{F1E673D9-BE28-E2B9-CF0C-F221BF3CDCF8}"/>
              </a:ext>
            </a:extLst>
          </p:cNvPr>
          <p:cNvSpPr/>
          <p:nvPr/>
        </p:nvSpPr>
        <p:spPr>
          <a:xfrm>
            <a:off x="8532633" y="2067458"/>
            <a:ext cx="3456165" cy="531034"/>
          </a:xfrm>
          <a:prstGeom prst="wedgeRectCallou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“This is the first time I’ve seen it”</a:t>
            </a:r>
          </a:p>
        </p:txBody>
      </p:sp>
      <p:sp>
        <p:nvSpPr>
          <p:cNvPr id="14" name="Rectangular Callout 13">
            <a:extLst>
              <a:ext uri="{FF2B5EF4-FFF2-40B4-BE49-F238E27FC236}">
                <a16:creationId xmlns:a16="http://schemas.microsoft.com/office/drawing/2014/main" id="{404ABB01-EAC5-D5CA-2AC4-955A5C4F2EF7}"/>
              </a:ext>
            </a:extLst>
          </p:cNvPr>
          <p:cNvSpPr/>
          <p:nvPr/>
        </p:nvSpPr>
        <p:spPr>
          <a:xfrm>
            <a:off x="8532632" y="4375452"/>
            <a:ext cx="3456166" cy="492427"/>
          </a:xfrm>
          <a:prstGeom prst="wedgeRectCallou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“I didn’t even know this existed”</a:t>
            </a:r>
          </a:p>
        </p:txBody>
      </p:sp>
      <p:sp>
        <p:nvSpPr>
          <p:cNvPr id="16" name="Rectangular Callout 15">
            <a:extLst>
              <a:ext uri="{FF2B5EF4-FFF2-40B4-BE49-F238E27FC236}">
                <a16:creationId xmlns:a16="http://schemas.microsoft.com/office/drawing/2014/main" id="{38B9C9E5-4D9C-8C70-91C7-4D03C7EF4396}"/>
              </a:ext>
            </a:extLst>
          </p:cNvPr>
          <p:cNvSpPr/>
          <p:nvPr/>
        </p:nvSpPr>
        <p:spPr>
          <a:xfrm>
            <a:off x="8532632" y="3522560"/>
            <a:ext cx="3456167" cy="608123"/>
          </a:xfrm>
          <a:prstGeom prst="wedgeRectCallou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“I’d love it to be more readily available, and advertised to the general public”</a:t>
            </a:r>
          </a:p>
        </p:txBody>
      </p:sp>
      <p:sp>
        <p:nvSpPr>
          <p:cNvPr id="20" name="Rectangular Callout 19">
            <a:extLst>
              <a:ext uri="{FF2B5EF4-FFF2-40B4-BE49-F238E27FC236}">
                <a16:creationId xmlns:a16="http://schemas.microsoft.com/office/drawing/2014/main" id="{1EAF21E9-966C-C9D5-500A-4D41F58069E8}"/>
              </a:ext>
            </a:extLst>
          </p:cNvPr>
          <p:cNvSpPr/>
          <p:nvPr/>
        </p:nvSpPr>
        <p:spPr>
          <a:xfrm>
            <a:off x="8532632" y="2803001"/>
            <a:ext cx="3456167" cy="531034"/>
          </a:xfrm>
          <a:prstGeom prst="wedgeRectCallou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i="1" dirty="0">
                <a:solidFill>
                  <a:schemeClr val="tx1"/>
                </a:solidFill>
              </a:rPr>
              <a:t>“Would be nice to be able to type in a search for performers, country, </a:t>
            </a:r>
            <a:r>
              <a:rPr lang="en-US" sz="1100" i="1" dirty="0" err="1">
                <a:solidFill>
                  <a:schemeClr val="tx1"/>
                </a:solidFill>
              </a:rPr>
              <a:t>etc</a:t>
            </a:r>
            <a:r>
              <a:rPr lang="en-US" sz="1100" i="1" dirty="0">
                <a:solidFill>
                  <a:schemeClr val="tx1"/>
                </a:solidFill>
              </a:rPr>
              <a:t>”</a:t>
            </a:r>
          </a:p>
        </p:txBody>
      </p:sp>
      <p:sp>
        <p:nvSpPr>
          <p:cNvPr id="21" name="Rectangular Callout 20">
            <a:extLst>
              <a:ext uri="{FF2B5EF4-FFF2-40B4-BE49-F238E27FC236}">
                <a16:creationId xmlns:a16="http://schemas.microsoft.com/office/drawing/2014/main" id="{DE549042-98FE-97D3-DA3F-1A4E63DA916F}"/>
              </a:ext>
            </a:extLst>
          </p:cNvPr>
          <p:cNvSpPr/>
          <p:nvPr/>
        </p:nvSpPr>
        <p:spPr>
          <a:xfrm>
            <a:off x="8532632" y="5124299"/>
            <a:ext cx="3456166" cy="492427"/>
          </a:xfrm>
          <a:prstGeom prst="wedgeRectCallou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“Seems hard to find anything in particular”</a:t>
            </a:r>
          </a:p>
        </p:txBody>
      </p:sp>
      <p:graphicFrame>
        <p:nvGraphicFramePr>
          <p:cNvPr id="27" name="Content Placeholder 6">
            <a:extLst>
              <a:ext uri="{FF2B5EF4-FFF2-40B4-BE49-F238E27FC236}">
                <a16:creationId xmlns:a16="http://schemas.microsoft.com/office/drawing/2014/main" id="{DCDE6028-CC0E-5A60-06D3-EC1D215AA232}"/>
              </a:ext>
            </a:extLst>
          </p:cNvPr>
          <p:cNvGraphicFramePr>
            <a:graphicFrameLocks noGrp="1"/>
          </p:cNvGraphicFramePr>
          <p:nvPr>
            <p:ph idx="1"/>
            <p:extLst>
              <p:ext uri="{D42A27DB-BD31-4B8C-83A1-F6EECF244321}">
                <p14:modId xmlns:p14="http://schemas.microsoft.com/office/powerpoint/2010/main" val="2595127"/>
              </p:ext>
            </p:extLst>
          </p:nvPr>
        </p:nvGraphicFramePr>
        <p:xfrm>
          <a:off x="812800" y="1930462"/>
          <a:ext cx="7253773" cy="4334969"/>
        </p:xfrm>
        <a:graphic>
          <a:graphicData uri="http://schemas.openxmlformats.org/drawingml/2006/table">
            <a:tbl>
              <a:tblPr firstRow="1" bandRow="1">
                <a:tableStyleId>{F5AB1C69-6EDB-4FF4-983F-18BD219EF322}</a:tableStyleId>
              </a:tblPr>
              <a:tblGrid>
                <a:gridCol w="2406903">
                  <a:extLst>
                    <a:ext uri="{9D8B030D-6E8A-4147-A177-3AD203B41FA5}">
                      <a16:colId xmlns:a16="http://schemas.microsoft.com/office/drawing/2014/main" val="671589352"/>
                    </a:ext>
                  </a:extLst>
                </a:gridCol>
                <a:gridCol w="2423435">
                  <a:extLst>
                    <a:ext uri="{9D8B030D-6E8A-4147-A177-3AD203B41FA5}">
                      <a16:colId xmlns:a16="http://schemas.microsoft.com/office/drawing/2014/main" val="2839636994"/>
                    </a:ext>
                  </a:extLst>
                </a:gridCol>
                <a:gridCol w="2423435">
                  <a:extLst>
                    <a:ext uri="{9D8B030D-6E8A-4147-A177-3AD203B41FA5}">
                      <a16:colId xmlns:a16="http://schemas.microsoft.com/office/drawing/2014/main" val="552694889"/>
                    </a:ext>
                  </a:extLst>
                </a:gridCol>
              </a:tblGrid>
              <a:tr h="518563">
                <a:tc>
                  <a:txBody>
                    <a:bodyPr/>
                    <a:lstStyle/>
                    <a:p>
                      <a:r>
                        <a:rPr lang="en-US" dirty="0"/>
                        <a:t>Finding</a:t>
                      </a:r>
                    </a:p>
                  </a:txBody>
                  <a:tcPr/>
                </a:tc>
                <a:tc>
                  <a:txBody>
                    <a:bodyPr/>
                    <a:lstStyle/>
                    <a:p>
                      <a:r>
                        <a:rPr lang="en-US" dirty="0"/>
                        <a:t>Implication</a:t>
                      </a:r>
                    </a:p>
                  </a:txBody>
                  <a:tcPr/>
                </a:tc>
                <a:tc>
                  <a:txBody>
                    <a:bodyPr/>
                    <a:lstStyle/>
                    <a:p>
                      <a:r>
                        <a:rPr lang="en-US" dirty="0"/>
                        <a:t>Next steps</a:t>
                      </a:r>
                    </a:p>
                  </a:txBody>
                  <a:tcPr/>
                </a:tc>
                <a:extLst>
                  <a:ext uri="{0D108BD9-81ED-4DB2-BD59-A6C34878D82A}">
                    <a16:rowId xmlns:a16="http://schemas.microsoft.com/office/drawing/2014/main" val="3348421289"/>
                  </a:ext>
                </a:extLst>
              </a:tr>
              <a:tr h="1776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Many respondents were unaware of the archive before the survey. </a:t>
                      </a:r>
                    </a:p>
                  </a:txBody>
                  <a:tcPr/>
                </a:tc>
                <a:tc>
                  <a:txBody>
                    <a:bodyPr/>
                    <a:lstStyle/>
                    <a:p>
                      <a:r>
                        <a:rPr lang="en-US" sz="1400" dirty="0"/>
                        <a:t>Even though we advertise it on Instagram, we need a better promotion strategy</a:t>
                      </a:r>
                    </a:p>
                  </a:txBody>
                  <a:tcPr/>
                </a:tc>
                <a:tc>
                  <a:txBody>
                    <a:bodyPr/>
                    <a:lstStyle/>
                    <a:p>
                      <a:r>
                        <a:rPr lang="en-US" sz="1400" dirty="0"/>
                        <a:t>Prioritize what channels are best for both advertising and sharing content to boost awareness </a:t>
                      </a:r>
                    </a:p>
                  </a:txBody>
                  <a:tcPr/>
                </a:tc>
                <a:extLst>
                  <a:ext uri="{0D108BD9-81ED-4DB2-BD59-A6C34878D82A}">
                    <a16:rowId xmlns:a16="http://schemas.microsoft.com/office/drawing/2014/main" val="2885284055"/>
                  </a:ext>
                </a:extLst>
              </a:tr>
              <a:tr h="20398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Those who were aware of the archive found it hard to use</a:t>
                      </a:r>
                    </a:p>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Limited search options made it difficult to find specific content.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Improved searchability and advanced filters should be prioritized in overall UI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Improved categories and visual organization for audio/visual assets are also recommended</a:t>
                      </a:r>
                    </a:p>
                    <a:p>
                      <a:endParaRPr lang="en-US" sz="1400" dirty="0"/>
                    </a:p>
                  </a:txBody>
                  <a:tcPr/>
                </a:tc>
                <a:extLst>
                  <a:ext uri="{0D108BD9-81ED-4DB2-BD59-A6C34878D82A}">
                    <a16:rowId xmlns:a16="http://schemas.microsoft.com/office/drawing/2014/main" val="2509538428"/>
                  </a:ext>
                </a:extLst>
              </a:tr>
            </a:tbl>
          </a:graphicData>
        </a:graphic>
      </p:graphicFrame>
      <p:sp>
        <p:nvSpPr>
          <p:cNvPr id="31" name="Oval 30">
            <a:extLst>
              <a:ext uri="{FF2B5EF4-FFF2-40B4-BE49-F238E27FC236}">
                <a16:creationId xmlns:a16="http://schemas.microsoft.com/office/drawing/2014/main" id="{2AB70507-B9AC-6830-9198-8D02E8A39AD8}"/>
              </a:ext>
            </a:extLst>
          </p:cNvPr>
          <p:cNvSpPr/>
          <p:nvPr/>
        </p:nvSpPr>
        <p:spPr>
          <a:xfrm>
            <a:off x="734282" y="517134"/>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Tree>
    <p:extLst>
      <p:ext uri="{BB962C8B-B14F-4D97-AF65-F5344CB8AC3E}">
        <p14:creationId xmlns:p14="http://schemas.microsoft.com/office/powerpoint/2010/main" val="104000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59000">
              <a:schemeClr val="bg1"/>
            </a:gs>
            <a:gs pos="75000">
              <a:schemeClr val="bg1"/>
            </a:gs>
            <a:gs pos="100000">
              <a:schemeClr val="accent6">
                <a:lumMod val="20000"/>
                <a:lumOff val="80000"/>
              </a:schemeClr>
            </a:gs>
          </a:gsLst>
          <a:lin ang="2700000" scaled="1"/>
        </a:gradFill>
        <a:effectLst/>
      </p:bgPr>
    </p:bg>
    <p:spTree>
      <p:nvGrpSpPr>
        <p:cNvPr id="1" name="">
          <a:extLst>
            <a:ext uri="{FF2B5EF4-FFF2-40B4-BE49-F238E27FC236}">
              <a16:creationId xmlns:a16="http://schemas.microsoft.com/office/drawing/2014/main" id="{B4E542E7-A502-A516-A1F5-7AF1B5C6A1CA}"/>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83FEA0A4-EB30-A208-4C17-C826584FF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261ECEC-D52F-9151-467D-258128372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34AF778-C0F6-9B5F-19C6-1D8D77E12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16C41E33-8F3D-234E-C72A-4F4DF71A0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126CAC58-2629-E394-1DD9-11B32C014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064B54F2-84FF-48D5-5550-4385ED1B14E9}"/>
              </a:ext>
            </a:extLst>
          </p:cNvPr>
          <p:cNvSpPr>
            <a:spLocks noGrp="1"/>
          </p:cNvSpPr>
          <p:nvPr>
            <p:ph type="title"/>
          </p:nvPr>
        </p:nvSpPr>
        <p:spPr>
          <a:xfrm>
            <a:off x="1473199" y="294538"/>
            <a:ext cx="9794351" cy="1033669"/>
          </a:xfrm>
        </p:spPr>
        <p:txBody>
          <a:bodyPr vert="horz" lIns="91440" tIns="45720" rIns="91440" bIns="45720" rtlCol="0" anchor="ctr">
            <a:normAutofit/>
          </a:bodyPr>
          <a:lstStyle/>
          <a:p>
            <a:r>
              <a:rPr lang="en-US" sz="2500" dirty="0">
                <a:solidFill>
                  <a:srgbClr val="FFFFFF"/>
                </a:solidFill>
                <a:effectLst>
                  <a:glow>
                    <a:srgbClr val="DD9300">
                      <a:alpha val="44782"/>
                    </a:srgbClr>
                  </a:glow>
                </a:effectLst>
              </a:rPr>
              <a:t>Contextuality and representation in the Public Archive are important facets for NWFL community </a:t>
            </a:r>
            <a:endParaRPr lang="en-US" sz="2500" kern="1200" dirty="0">
              <a:solidFill>
                <a:srgbClr val="FFFFFF"/>
              </a:solidFill>
              <a:effectLst>
                <a:glow>
                  <a:srgbClr val="DD9300">
                    <a:alpha val="44782"/>
                  </a:srgbClr>
                </a:glow>
              </a:effectLst>
              <a:latin typeface="+mj-lt"/>
              <a:ea typeface="+mj-ea"/>
              <a:cs typeface="+mj-cs"/>
            </a:endParaRPr>
          </a:p>
        </p:txBody>
      </p:sp>
      <p:sp>
        <p:nvSpPr>
          <p:cNvPr id="4" name="Oval 3">
            <a:extLst>
              <a:ext uri="{FF2B5EF4-FFF2-40B4-BE49-F238E27FC236}">
                <a16:creationId xmlns:a16="http://schemas.microsoft.com/office/drawing/2014/main" id="{34F1BE68-5BAC-CA32-F576-5EDA3526E5A4}"/>
              </a:ext>
            </a:extLst>
          </p:cNvPr>
          <p:cNvSpPr/>
          <p:nvPr/>
        </p:nvSpPr>
        <p:spPr>
          <a:xfrm>
            <a:off x="734282"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pic>
        <p:nvPicPr>
          <p:cNvPr id="7" name="Graphic 6" descr="User with solid fill">
            <a:extLst>
              <a:ext uri="{FF2B5EF4-FFF2-40B4-BE49-F238E27FC236}">
                <a16:creationId xmlns:a16="http://schemas.microsoft.com/office/drawing/2014/main" id="{29A24AD0-D526-20AB-7AAA-6523E52A76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9350" y="3414930"/>
            <a:ext cx="635073" cy="635073"/>
          </a:xfrm>
          <a:prstGeom prst="rect">
            <a:avLst/>
          </a:prstGeom>
        </p:spPr>
      </p:pic>
      <p:pic>
        <p:nvPicPr>
          <p:cNvPr id="8" name="Graphic 7" descr="User with solid fill">
            <a:extLst>
              <a:ext uri="{FF2B5EF4-FFF2-40B4-BE49-F238E27FC236}">
                <a16:creationId xmlns:a16="http://schemas.microsoft.com/office/drawing/2014/main" id="{8A0EAEBB-4BF1-D2C4-BB7B-4CB6F7383E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7901" y="3406997"/>
            <a:ext cx="635073" cy="635073"/>
          </a:xfrm>
          <a:prstGeom prst="rect">
            <a:avLst/>
          </a:prstGeom>
        </p:spPr>
      </p:pic>
      <p:pic>
        <p:nvPicPr>
          <p:cNvPr id="10" name="Graphic 9" descr="User with solid fill">
            <a:extLst>
              <a:ext uri="{FF2B5EF4-FFF2-40B4-BE49-F238E27FC236}">
                <a16:creationId xmlns:a16="http://schemas.microsoft.com/office/drawing/2014/main" id="{5EB8CC73-9714-6263-433F-7E84E261EB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35775" y="3402216"/>
            <a:ext cx="635073" cy="635073"/>
          </a:xfrm>
          <a:prstGeom prst="rect">
            <a:avLst/>
          </a:prstGeom>
        </p:spPr>
      </p:pic>
      <p:pic>
        <p:nvPicPr>
          <p:cNvPr id="11" name="Graphic 10" descr="User with solid fill">
            <a:extLst>
              <a:ext uri="{FF2B5EF4-FFF2-40B4-BE49-F238E27FC236}">
                <a16:creationId xmlns:a16="http://schemas.microsoft.com/office/drawing/2014/main" id="{526AD5CD-D042-2D37-5053-FCAA3C24ED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51525" y="3405333"/>
            <a:ext cx="635073" cy="635073"/>
          </a:xfrm>
          <a:prstGeom prst="rect">
            <a:avLst/>
          </a:prstGeom>
        </p:spPr>
      </p:pic>
      <p:pic>
        <p:nvPicPr>
          <p:cNvPr id="12" name="Graphic 11" descr="User with solid fill">
            <a:extLst>
              <a:ext uri="{FF2B5EF4-FFF2-40B4-BE49-F238E27FC236}">
                <a16:creationId xmlns:a16="http://schemas.microsoft.com/office/drawing/2014/main" id="{6119160A-7406-64B8-F679-72332B47DD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07782" y="3414930"/>
            <a:ext cx="635073" cy="635073"/>
          </a:xfrm>
          <a:prstGeom prst="rect">
            <a:avLst/>
          </a:prstGeom>
        </p:spPr>
      </p:pic>
      <p:pic>
        <p:nvPicPr>
          <p:cNvPr id="13" name="Graphic 12" descr="User with solid fill">
            <a:extLst>
              <a:ext uri="{FF2B5EF4-FFF2-40B4-BE49-F238E27FC236}">
                <a16:creationId xmlns:a16="http://schemas.microsoft.com/office/drawing/2014/main" id="{CDA1523B-D02C-430B-6E17-4B4704E05F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25988" y="3392645"/>
            <a:ext cx="635073" cy="635073"/>
          </a:xfrm>
          <a:prstGeom prst="rect">
            <a:avLst/>
          </a:prstGeom>
        </p:spPr>
      </p:pic>
      <p:pic>
        <p:nvPicPr>
          <p:cNvPr id="14" name="Graphic 13" descr="User with solid fill">
            <a:extLst>
              <a:ext uri="{FF2B5EF4-FFF2-40B4-BE49-F238E27FC236}">
                <a16:creationId xmlns:a16="http://schemas.microsoft.com/office/drawing/2014/main" id="{D1725C76-3A5D-964B-10F6-2D571A90D7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84811" y="3397143"/>
            <a:ext cx="635073" cy="635073"/>
          </a:xfrm>
          <a:prstGeom prst="rect">
            <a:avLst/>
          </a:prstGeom>
        </p:spPr>
      </p:pic>
      <p:pic>
        <p:nvPicPr>
          <p:cNvPr id="15" name="Graphic 14" descr="User with solid fill">
            <a:extLst>
              <a:ext uri="{FF2B5EF4-FFF2-40B4-BE49-F238E27FC236}">
                <a16:creationId xmlns:a16="http://schemas.microsoft.com/office/drawing/2014/main" id="{5B19153E-327A-F5E0-F4E5-98A437FC20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31477" y="3414930"/>
            <a:ext cx="635073" cy="635073"/>
          </a:xfrm>
          <a:prstGeom prst="rect">
            <a:avLst/>
          </a:prstGeom>
        </p:spPr>
      </p:pic>
      <p:pic>
        <p:nvPicPr>
          <p:cNvPr id="16" name="Graphic 15" descr="User with solid fill">
            <a:extLst>
              <a:ext uri="{FF2B5EF4-FFF2-40B4-BE49-F238E27FC236}">
                <a16:creationId xmlns:a16="http://schemas.microsoft.com/office/drawing/2014/main" id="{12878618-263A-7779-794A-C735CA4295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55171" y="3408573"/>
            <a:ext cx="635073" cy="635073"/>
          </a:xfrm>
          <a:prstGeom prst="rect">
            <a:avLst/>
          </a:prstGeom>
        </p:spPr>
      </p:pic>
      <p:sp>
        <p:nvSpPr>
          <p:cNvPr id="17" name="TextBox 16">
            <a:extLst>
              <a:ext uri="{FF2B5EF4-FFF2-40B4-BE49-F238E27FC236}">
                <a16:creationId xmlns:a16="http://schemas.microsoft.com/office/drawing/2014/main" id="{DD9A7CC3-7131-1BD2-544E-D2790B60AAD8}"/>
              </a:ext>
            </a:extLst>
          </p:cNvPr>
          <p:cNvSpPr txBox="1"/>
          <p:nvPr/>
        </p:nvSpPr>
        <p:spPr>
          <a:xfrm>
            <a:off x="2051524" y="4246106"/>
            <a:ext cx="3298438" cy="738664"/>
          </a:xfrm>
          <a:prstGeom prst="rect">
            <a:avLst/>
          </a:prstGeom>
          <a:noFill/>
        </p:spPr>
        <p:txBody>
          <a:bodyPr wrap="square" rtlCol="0">
            <a:spAutoFit/>
          </a:bodyPr>
          <a:lstStyle/>
          <a:p>
            <a:r>
              <a:rPr lang="en-US" sz="1400" b="1" dirty="0">
                <a:solidFill>
                  <a:schemeClr val="accent6">
                    <a:lumMod val="75000"/>
                  </a:schemeClr>
                </a:solidFill>
              </a:rPr>
              <a:t>More than half</a:t>
            </a:r>
            <a:r>
              <a:rPr lang="en-US" sz="1400" b="1" dirty="0"/>
              <a:t> </a:t>
            </a:r>
            <a:r>
              <a:rPr lang="en-US" sz="1400" dirty="0"/>
              <a:t>of the respondents want to see more </a:t>
            </a:r>
            <a:r>
              <a:rPr lang="en-US" sz="1400" b="1" dirty="0"/>
              <a:t>contextual details</a:t>
            </a:r>
            <a:r>
              <a:rPr lang="en-US" sz="1400" dirty="0"/>
              <a:t> about community artists and performances</a:t>
            </a:r>
            <a:endParaRPr lang="en-US" dirty="0"/>
          </a:p>
        </p:txBody>
      </p:sp>
      <p:sp>
        <p:nvSpPr>
          <p:cNvPr id="19" name="Right Brace 18">
            <a:extLst>
              <a:ext uri="{FF2B5EF4-FFF2-40B4-BE49-F238E27FC236}">
                <a16:creationId xmlns:a16="http://schemas.microsoft.com/office/drawing/2014/main" id="{69C228B1-3D10-D94C-2FFA-FA5FB781D5C1}"/>
              </a:ext>
            </a:extLst>
          </p:cNvPr>
          <p:cNvSpPr/>
          <p:nvPr/>
        </p:nvSpPr>
        <p:spPr>
          <a:xfrm rot="5400000">
            <a:off x="3391963" y="2554339"/>
            <a:ext cx="310453" cy="2991330"/>
          </a:xfrm>
          <a:prstGeom prst="righ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8572329E-08C4-99BD-6BD1-A05B5701D08B}"/>
              </a:ext>
            </a:extLst>
          </p:cNvPr>
          <p:cNvSpPr/>
          <p:nvPr/>
        </p:nvSpPr>
        <p:spPr>
          <a:xfrm>
            <a:off x="734282" y="510443"/>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
        <p:nvSpPr>
          <p:cNvPr id="22" name="TextBox 21">
            <a:extLst>
              <a:ext uri="{FF2B5EF4-FFF2-40B4-BE49-F238E27FC236}">
                <a16:creationId xmlns:a16="http://schemas.microsoft.com/office/drawing/2014/main" id="{E0886EC9-38E4-BD5C-FCDF-DB752C448809}"/>
              </a:ext>
            </a:extLst>
          </p:cNvPr>
          <p:cNvSpPr txBox="1"/>
          <p:nvPr/>
        </p:nvSpPr>
        <p:spPr>
          <a:xfrm>
            <a:off x="6325673" y="1923049"/>
            <a:ext cx="5410200" cy="584775"/>
          </a:xfrm>
          <a:prstGeom prst="rect">
            <a:avLst/>
          </a:prstGeom>
          <a:noFill/>
        </p:spPr>
        <p:txBody>
          <a:bodyPr wrap="square" rtlCol="0">
            <a:spAutoFit/>
          </a:bodyPr>
          <a:lstStyle/>
          <a:p>
            <a:r>
              <a:rPr lang="en-US" sz="1600" dirty="0"/>
              <a:t>Respondents also </a:t>
            </a:r>
            <a:r>
              <a:rPr lang="en-US" sz="1600" b="1" dirty="0"/>
              <a:t>identified gaps in content</a:t>
            </a:r>
            <a:r>
              <a:rPr lang="en-US" sz="1600" dirty="0"/>
              <a:t>, pointing towards the desire for wholistic representation:</a:t>
            </a:r>
            <a:endParaRPr lang="en-US" sz="1600" b="1" dirty="0"/>
          </a:p>
        </p:txBody>
      </p:sp>
      <p:cxnSp>
        <p:nvCxnSpPr>
          <p:cNvPr id="27" name="Straight Connector 26">
            <a:extLst>
              <a:ext uri="{FF2B5EF4-FFF2-40B4-BE49-F238E27FC236}">
                <a16:creationId xmlns:a16="http://schemas.microsoft.com/office/drawing/2014/main" id="{946CECB8-2D34-4631-1B15-1232DBE1CA0B}"/>
              </a:ext>
            </a:extLst>
          </p:cNvPr>
          <p:cNvCxnSpPr>
            <a:cxnSpLocks/>
          </p:cNvCxnSpPr>
          <p:nvPr/>
        </p:nvCxnSpPr>
        <p:spPr>
          <a:xfrm>
            <a:off x="5918200" y="1892300"/>
            <a:ext cx="0" cy="4778323"/>
          </a:xfrm>
          <a:prstGeom prst="line">
            <a:avLst/>
          </a:prstGeom>
        </p:spPr>
        <p:style>
          <a:lnRef idx="2">
            <a:schemeClr val="accent1"/>
          </a:lnRef>
          <a:fillRef idx="0">
            <a:schemeClr val="accent1"/>
          </a:fillRef>
          <a:effectRef idx="1">
            <a:schemeClr val="accent1"/>
          </a:effectRef>
          <a:fontRef idx="minor">
            <a:schemeClr val="tx1"/>
          </a:fontRef>
        </p:style>
      </p:cxnSp>
      <p:sp>
        <p:nvSpPr>
          <p:cNvPr id="32" name="Rounded Rectangular Callout 31">
            <a:extLst>
              <a:ext uri="{FF2B5EF4-FFF2-40B4-BE49-F238E27FC236}">
                <a16:creationId xmlns:a16="http://schemas.microsoft.com/office/drawing/2014/main" id="{D91E1FEC-774F-856C-487A-2E4CA4CC598A}"/>
              </a:ext>
            </a:extLst>
          </p:cNvPr>
          <p:cNvSpPr/>
          <p:nvPr/>
        </p:nvSpPr>
        <p:spPr>
          <a:xfrm>
            <a:off x="6325673" y="2844800"/>
            <a:ext cx="5406977" cy="547845"/>
          </a:xfrm>
          <a:prstGeom prst="wedgeRoundRectCallou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“Are more events going to be added for the past six years?”</a:t>
            </a:r>
          </a:p>
        </p:txBody>
      </p:sp>
      <p:sp>
        <p:nvSpPr>
          <p:cNvPr id="34" name="Rounded Rectangular Callout 33">
            <a:extLst>
              <a:ext uri="{FF2B5EF4-FFF2-40B4-BE49-F238E27FC236}">
                <a16:creationId xmlns:a16="http://schemas.microsoft.com/office/drawing/2014/main" id="{A2A17934-CFFD-63FD-3FE6-2D69F0AD8B13}"/>
              </a:ext>
            </a:extLst>
          </p:cNvPr>
          <p:cNvSpPr/>
          <p:nvPr/>
        </p:nvSpPr>
        <p:spPr>
          <a:xfrm>
            <a:off x="6325673" y="3657386"/>
            <a:ext cx="5406977" cy="724114"/>
          </a:xfrm>
          <a:prstGeom prst="wedgeRoundRectCallou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“I’d like to see much more of community based arts [as opposed to professional entertainers]. Also some representation of traditional crafts, dance, and storytelling.”</a:t>
            </a:r>
          </a:p>
        </p:txBody>
      </p:sp>
      <p:sp>
        <p:nvSpPr>
          <p:cNvPr id="36" name="Rounded Rectangular Callout 35">
            <a:extLst>
              <a:ext uri="{FF2B5EF4-FFF2-40B4-BE49-F238E27FC236}">
                <a16:creationId xmlns:a16="http://schemas.microsoft.com/office/drawing/2014/main" id="{A0524C82-7EEF-60C5-61DF-DAF77B4DAEEC}"/>
              </a:ext>
            </a:extLst>
          </p:cNvPr>
          <p:cNvSpPr/>
          <p:nvPr/>
        </p:nvSpPr>
        <p:spPr>
          <a:xfrm>
            <a:off x="6325673" y="4646241"/>
            <a:ext cx="5406977" cy="547845"/>
          </a:xfrm>
          <a:prstGeom prst="wedgeRoundRectCallou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“Include more genres! Definitely reggae. Perhaps ska too.”</a:t>
            </a:r>
          </a:p>
        </p:txBody>
      </p:sp>
      <p:sp>
        <p:nvSpPr>
          <p:cNvPr id="37" name="Rounded Rectangular Callout 36">
            <a:extLst>
              <a:ext uri="{FF2B5EF4-FFF2-40B4-BE49-F238E27FC236}">
                <a16:creationId xmlns:a16="http://schemas.microsoft.com/office/drawing/2014/main" id="{B5D8D2E7-4041-A544-C19B-A7750EBFB049}"/>
              </a:ext>
            </a:extLst>
          </p:cNvPr>
          <p:cNvSpPr/>
          <p:nvPr/>
        </p:nvSpPr>
        <p:spPr>
          <a:xfrm>
            <a:off x="6325672" y="5357441"/>
            <a:ext cx="5406977" cy="547845"/>
          </a:xfrm>
          <a:prstGeom prst="wedgeRoundRectCallou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dirty="0">
                <a:solidFill>
                  <a:schemeClr val="tx1"/>
                </a:solidFill>
              </a:rPr>
              <a:t>“There isn’t much video or audio for dance, and most of the audio is quite old.”</a:t>
            </a:r>
          </a:p>
        </p:txBody>
      </p:sp>
    </p:spTree>
    <p:extLst>
      <p:ext uri="{BB962C8B-B14F-4D97-AF65-F5344CB8AC3E}">
        <p14:creationId xmlns:p14="http://schemas.microsoft.com/office/powerpoint/2010/main" val="307244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59000">
              <a:schemeClr val="bg1"/>
            </a:gs>
            <a:gs pos="75000">
              <a:schemeClr val="bg1"/>
            </a:gs>
            <a:gs pos="100000">
              <a:schemeClr val="accent6">
                <a:lumMod val="20000"/>
                <a:lumOff val="80000"/>
              </a:schemeClr>
            </a:gs>
          </a:gsLst>
          <a:lin ang="2700000" scaled="1"/>
        </a:gradFill>
        <a:effectLst/>
      </p:bgPr>
    </p:bg>
    <p:spTree>
      <p:nvGrpSpPr>
        <p:cNvPr id="1" name="">
          <a:extLst>
            <a:ext uri="{FF2B5EF4-FFF2-40B4-BE49-F238E27FC236}">
              <a16:creationId xmlns:a16="http://schemas.microsoft.com/office/drawing/2014/main" id="{FF6BC0BB-26B3-E1F3-8E14-53354BFFE3A4}"/>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20BAEF09-18D0-0902-716F-E093F2D0B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6D7A4BE3-1D1E-23AB-2323-5BC06F89B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BFDBB76-0C57-F0F6-9F5A-968001D8E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35CB50F5-D48D-B216-348C-0983AABA99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A705C1D-1220-29AC-A622-974E78796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520D174-CAC2-8480-24A6-77F33FEB1960}"/>
              </a:ext>
            </a:extLst>
          </p:cNvPr>
          <p:cNvSpPr>
            <a:spLocks noGrp="1"/>
          </p:cNvSpPr>
          <p:nvPr>
            <p:ph type="title"/>
          </p:nvPr>
        </p:nvSpPr>
        <p:spPr>
          <a:xfrm>
            <a:off x="1473199" y="294538"/>
            <a:ext cx="9794351" cy="1033669"/>
          </a:xfrm>
        </p:spPr>
        <p:txBody>
          <a:bodyPr vert="horz" lIns="91440" tIns="45720" rIns="91440" bIns="45720" rtlCol="0" anchor="ctr">
            <a:normAutofit/>
          </a:bodyPr>
          <a:lstStyle/>
          <a:p>
            <a:r>
              <a:rPr lang="en-US" sz="2500" kern="1200" dirty="0">
                <a:solidFill>
                  <a:srgbClr val="FFFFFF"/>
                </a:solidFill>
                <a:effectLst>
                  <a:glow>
                    <a:srgbClr val="DD9300">
                      <a:alpha val="44782"/>
                    </a:srgbClr>
                  </a:glow>
                </a:effectLst>
                <a:latin typeface="+mj-lt"/>
                <a:ea typeface="+mj-ea"/>
                <a:cs typeface="+mj-cs"/>
              </a:rPr>
              <a:t>Improving accessibility will not only make the archive more inclusive but also increase its usability and reach</a:t>
            </a:r>
          </a:p>
        </p:txBody>
      </p:sp>
      <p:sp>
        <p:nvSpPr>
          <p:cNvPr id="3" name="Oval 2">
            <a:extLst>
              <a:ext uri="{FF2B5EF4-FFF2-40B4-BE49-F238E27FC236}">
                <a16:creationId xmlns:a16="http://schemas.microsoft.com/office/drawing/2014/main" id="{D8AFC356-B211-FB10-6E8D-E3243C8F33B9}"/>
              </a:ext>
            </a:extLst>
          </p:cNvPr>
          <p:cNvSpPr/>
          <p:nvPr/>
        </p:nvSpPr>
        <p:spPr>
          <a:xfrm>
            <a:off x="734282" y="510443"/>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graphicFrame>
        <p:nvGraphicFramePr>
          <p:cNvPr id="5" name="Diagram 4">
            <a:extLst>
              <a:ext uri="{FF2B5EF4-FFF2-40B4-BE49-F238E27FC236}">
                <a16:creationId xmlns:a16="http://schemas.microsoft.com/office/drawing/2014/main" id="{EEDDFF40-1B13-DEAF-BC39-EDDF4A3963CD}"/>
              </a:ext>
            </a:extLst>
          </p:cNvPr>
          <p:cNvGraphicFramePr/>
          <p:nvPr>
            <p:extLst>
              <p:ext uri="{D42A27DB-BD31-4B8C-83A1-F6EECF244321}">
                <p14:modId xmlns:p14="http://schemas.microsoft.com/office/powerpoint/2010/main" val="874040499"/>
              </p:ext>
            </p:extLst>
          </p:nvPr>
        </p:nvGraphicFramePr>
        <p:xfrm>
          <a:off x="459350" y="2272180"/>
          <a:ext cx="10952758" cy="3144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7538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B35221-760F-5D04-1716-28746D906357}"/>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48F244DB-546B-9E0D-6445-868720FC4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7F58365D-6498-07D1-B180-F2E43D5A1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1BD9377-FD7F-9C6B-C5EB-5D5E0AF8B5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27ECE13-A279-0444-59E1-7F3EC9DCD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A296A1D9-1B89-F17D-D3B9-CF0317F4D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38E2F87-E2A7-C111-8459-B7B6F60AE32F}"/>
              </a:ext>
            </a:extLst>
          </p:cNvPr>
          <p:cNvSpPr>
            <a:spLocks noGrp="1"/>
          </p:cNvSpPr>
          <p:nvPr>
            <p:ph type="title"/>
          </p:nvPr>
        </p:nvSpPr>
        <p:spPr>
          <a:xfrm>
            <a:off x="1473199" y="294538"/>
            <a:ext cx="10259451" cy="1033669"/>
          </a:xfrm>
        </p:spPr>
        <p:txBody>
          <a:bodyPr vert="horz" lIns="91440" tIns="45720" rIns="91440" bIns="45720" rtlCol="0" anchor="ctr">
            <a:normAutofit/>
          </a:bodyPr>
          <a:lstStyle/>
          <a:p>
            <a:r>
              <a:rPr lang="en-US" sz="2500" kern="1200" dirty="0">
                <a:solidFill>
                  <a:srgbClr val="FFFFFF"/>
                </a:solidFill>
                <a:effectLst>
                  <a:glow>
                    <a:srgbClr val="DD9300">
                      <a:alpha val="44782"/>
                    </a:srgbClr>
                  </a:glow>
                </a:effectLst>
                <a:latin typeface="+mj-lt"/>
                <a:ea typeface="+mj-ea"/>
                <a:cs typeface="+mj-cs"/>
              </a:rPr>
              <a:t>People want to engage more with the </a:t>
            </a:r>
            <a:r>
              <a:rPr lang="en-US" sz="2500" dirty="0">
                <a:solidFill>
                  <a:srgbClr val="FFFFFF"/>
                </a:solidFill>
                <a:effectLst>
                  <a:glow>
                    <a:srgbClr val="DD9300">
                      <a:alpha val="44782"/>
                    </a:srgbClr>
                  </a:glow>
                </a:effectLst>
              </a:rPr>
              <a:t>Public Archive but UI barriers prevent participation</a:t>
            </a:r>
            <a:endParaRPr lang="en-US" sz="2500" kern="1200" dirty="0">
              <a:solidFill>
                <a:srgbClr val="FFFFFF"/>
              </a:solidFill>
              <a:effectLst>
                <a:glow>
                  <a:srgbClr val="DD9300">
                    <a:alpha val="44782"/>
                  </a:srgbClr>
                </a:glow>
              </a:effectLst>
              <a:latin typeface="+mj-lt"/>
              <a:ea typeface="+mj-ea"/>
              <a:cs typeface="+mj-cs"/>
            </a:endParaRPr>
          </a:p>
        </p:txBody>
      </p:sp>
      <p:sp>
        <p:nvSpPr>
          <p:cNvPr id="85" name="TextBox 84">
            <a:extLst>
              <a:ext uri="{FF2B5EF4-FFF2-40B4-BE49-F238E27FC236}">
                <a16:creationId xmlns:a16="http://schemas.microsoft.com/office/drawing/2014/main" id="{17832C0F-91B2-5097-D1F3-D32A248E639F}"/>
              </a:ext>
            </a:extLst>
          </p:cNvPr>
          <p:cNvSpPr txBox="1"/>
          <p:nvPr/>
        </p:nvSpPr>
        <p:spPr>
          <a:xfrm>
            <a:off x="812800" y="3934950"/>
            <a:ext cx="5192150" cy="534637"/>
          </a:xfrm>
          <a:prstGeom prst="rect">
            <a:avLst/>
          </a:prstGeom>
        </p:spPr>
        <p:txBody>
          <a:bodyPr vert="horz" lIns="91440" tIns="45720" rIns="91440" bIns="45720" rtlCol="0" anchor="ctr">
            <a:normAutofit/>
          </a:bodyPr>
          <a:lstStyle/>
          <a:p>
            <a:pPr marL="57150" defTabSz="914400">
              <a:lnSpc>
                <a:spcPct val="90000"/>
              </a:lnSpc>
              <a:spcAft>
                <a:spcPts val="600"/>
              </a:spcAft>
            </a:pPr>
            <a:r>
              <a:rPr lang="en-US" sz="1600" b="1" dirty="0">
                <a:solidFill>
                  <a:schemeClr val="accent3">
                    <a:lumMod val="75000"/>
                  </a:schemeClr>
                </a:solidFill>
              </a:rPr>
              <a:t>98% of participants </a:t>
            </a:r>
            <a:r>
              <a:rPr lang="en-US" sz="1600" dirty="0"/>
              <a:t>are open to contributing to the Public Archive in some way </a:t>
            </a:r>
            <a:endParaRPr lang="en-US" sz="2000" dirty="0"/>
          </a:p>
        </p:txBody>
      </p:sp>
      <p:sp>
        <p:nvSpPr>
          <p:cNvPr id="9" name="TextBox 8">
            <a:extLst>
              <a:ext uri="{FF2B5EF4-FFF2-40B4-BE49-F238E27FC236}">
                <a16:creationId xmlns:a16="http://schemas.microsoft.com/office/drawing/2014/main" id="{E57B54AE-D9D7-73BA-AE2D-397DBA7E54F2}"/>
              </a:ext>
            </a:extLst>
          </p:cNvPr>
          <p:cNvSpPr txBox="1"/>
          <p:nvPr/>
        </p:nvSpPr>
        <p:spPr>
          <a:xfrm>
            <a:off x="812800" y="1943100"/>
            <a:ext cx="10454750" cy="369332"/>
          </a:xfrm>
          <a:prstGeom prst="rect">
            <a:avLst/>
          </a:prstGeom>
          <a:noFill/>
        </p:spPr>
        <p:txBody>
          <a:bodyPr wrap="square" rtlCol="0">
            <a:spAutoFit/>
          </a:bodyPr>
          <a:lstStyle/>
          <a:p>
            <a:pPr>
              <a:spcAft>
                <a:spcPts val="600"/>
              </a:spcAft>
            </a:pPr>
            <a:r>
              <a:rPr lang="en-US" dirty="0"/>
              <a:t> </a:t>
            </a:r>
            <a:endParaRPr lang="en-US"/>
          </a:p>
        </p:txBody>
      </p:sp>
      <p:sp>
        <p:nvSpPr>
          <p:cNvPr id="4" name="Oval 3">
            <a:extLst>
              <a:ext uri="{FF2B5EF4-FFF2-40B4-BE49-F238E27FC236}">
                <a16:creationId xmlns:a16="http://schemas.microsoft.com/office/drawing/2014/main" id="{8D1E8E27-14F2-BD29-796D-2C10C0007193}"/>
              </a:ext>
            </a:extLst>
          </p:cNvPr>
          <p:cNvSpPr/>
          <p:nvPr/>
        </p:nvSpPr>
        <p:spPr>
          <a:xfrm>
            <a:off x="734282"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sp>
        <p:nvSpPr>
          <p:cNvPr id="3" name="Oval 2">
            <a:extLst>
              <a:ext uri="{FF2B5EF4-FFF2-40B4-BE49-F238E27FC236}">
                <a16:creationId xmlns:a16="http://schemas.microsoft.com/office/drawing/2014/main" id="{54DA7E1B-F42B-CE3B-BEC6-B85DBCAFBAEE}"/>
              </a:ext>
            </a:extLst>
          </p:cNvPr>
          <p:cNvSpPr/>
          <p:nvPr/>
        </p:nvSpPr>
        <p:spPr>
          <a:xfrm>
            <a:off x="734282" y="533136"/>
            <a:ext cx="509242" cy="556471"/>
          </a:xfrm>
          <a:prstGeom prst="ellipse">
            <a:avLst/>
          </a:prstGeom>
          <a:solidFill>
            <a:schemeClr val="accent6">
              <a:lumMod val="60000"/>
              <a:lumOff val="40000"/>
            </a:schemeClr>
          </a:solidFill>
          <a:ln w="38100">
            <a:solidFill>
              <a:schemeClr val="accent6">
                <a:lumMod val="50000"/>
              </a:schemeClr>
            </a:solidFill>
          </a:ln>
          <a:effectLst>
            <a:glow rad="127000">
              <a:schemeClr val="accent6">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2</a:t>
            </a:r>
          </a:p>
        </p:txBody>
      </p:sp>
      <p:graphicFrame>
        <p:nvGraphicFramePr>
          <p:cNvPr id="7" name="Chart 6">
            <a:extLst>
              <a:ext uri="{FF2B5EF4-FFF2-40B4-BE49-F238E27FC236}">
                <a16:creationId xmlns:a16="http://schemas.microsoft.com/office/drawing/2014/main" id="{1CF225BF-D236-77AF-9E23-0B4C401DE18A}"/>
              </a:ext>
            </a:extLst>
          </p:cNvPr>
          <p:cNvGraphicFramePr/>
          <p:nvPr>
            <p:extLst>
              <p:ext uri="{D42A27DB-BD31-4B8C-83A1-F6EECF244321}">
                <p14:modId xmlns:p14="http://schemas.microsoft.com/office/powerpoint/2010/main" val="2404792330"/>
              </p:ext>
            </p:extLst>
          </p:nvPr>
        </p:nvGraphicFramePr>
        <p:xfrm>
          <a:off x="1243524" y="1812035"/>
          <a:ext cx="3029199" cy="240898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19C1EF9A-6200-5B39-AFBD-12535F71F329}"/>
              </a:ext>
            </a:extLst>
          </p:cNvPr>
          <p:cNvSpPr txBox="1"/>
          <p:nvPr/>
        </p:nvSpPr>
        <p:spPr>
          <a:xfrm>
            <a:off x="6888445" y="3840457"/>
            <a:ext cx="4449800" cy="1107996"/>
          </a:xfrm>
          <a:prstGeom prst="rect">
            <a:avLst/>
          </a:prstGeom>
          <a:noFill/>
        </p:spPr>
        <p:txBody>
          <a:bodyPr wrap="square" rtlCol="0">
            <a:spAutoFit/>
          </a:bodyPr>
          <a:lstStyle/>
          <a:p>
            <a:r>
              <a:rPr lang="en-US" sz="1600" b="1" dirty="0">
                <a:solidFill>
                  <a:schemeClr val="accent3">
                    <a:lumMod val="75000"/>
                  </a:schemeClr>
                </a:solidFill>
              </a:rPr>
              <a:t>More than 80% of respondents </a:t>
            </a:r>
            <a:r>
              <a:rPr lang="en-US" sz="1600" dirty="0"/>
              <a:t>want the archival materials to be sharable to other websites and social media platforms</a:t>
            </a:r>
          </a:p>
          <a:p>
            <a:endParaRPr lang="en-US" dirty="0"/>
          </a:p>
        </p:txBody>
      </p:sp>
      <p:sp>
        <p:nvSpPr>
          <p:cNvPr id="13" name="Rectangle 12">
            <a:extLst>
              <a:ext uri="{FF2B5EF4-FFF2-40B4-BE49-F238E27FC236}">
                <a16:creationId xmlns:a16="http://schemas.microsoft.com/office/drawing/2014/main" id="{C768B5DB-EDC6-8F92-54A7-84488862FA5F}"/>
              </a:ext>
            </a:extLst>
          </p:cNvPr>
          <p:cNvSpPr/>
          <p:nvPr/>
        </p:nvSpPr>
        <p:spPr>
          <a:xfrm>
            <a:off x="6966826"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C7B567-E8BA-6EA8-84F1-6E21B9EF588B}"/>
              </a:ext>
            </a:extLst>
          </p:cNvPr>
          <p:cNvSpPr/>
          <p:nvPr/>
        </p:nvSpPr>
        <p:spPr>
          <a:xfrm>
            <a:off x="7344720"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ECC587B-ED40-0846-71C8-4A32AF39BE43}"/>
              </a:ext>
            </a:extLst>
          </p:cNvPr>
          <p:cNvSpPr/>
          <p:nvPr/>
        </p:nvSpPr>
        <p:spPr>
          <a:xfrm>
            <a:off x="7722614"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B4F2E4F-6C26-826A-59AD-4B8C8549A9A7}"/>
              </a:ext>
            </a:extLst>
          </p:cNvPr>
          <p:cNvSpPr/>
          <p:nvPr/>
        </p:nvSpPr>
        <p:spPr>
          <a:xfrm>
            <a:off x="8096593"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2019C92-CC79-805C-FF2A-F67CB16C10B5}"/>
              </a:ext>
            </a:extLst>
          </p:cNvPr>
          <p:cNvSpPr/>
          <p:nvPr/>
        </p:nvSpPr>
        <p:spPr>
          <a:xfrm>
            <a:off x="8470572" y="19861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F97C4C9-DB1E-BE6B-76DE-22E68F8F6D7B}"/>
              </a:ext>
            </a:extLst>
          </p:cNvPr>
          <p:cNvSpPr/>
          <p:nvPr/>
        </p:nvSpPr>
        <p:spPr>
          <a:xfrm>
            <a:off x="8844551" y="19861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0DEA5DC-C437-83C0-09DD-B8FEA2F0BEF1}"/>
              </a:ext>
            </a:extLst>
          </p:cNvPr>
          <p:cNvSpPr/>
          <p:nvPr/>
        </p:nvSpPr>
        <p:spPr>
          <a:xfrm>
            <a:off x="9216894" y="19861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4AD237F-E882-BC6C-9EAC-DAB66873988A}"/>
              </a:ext>
            </a:extLst>
          </p:cNvPr>
          <p:cNvSpPr/>
          <p:nvPr/>
        </p:nvSpPr>
        <p:spPr>
          <a:xfrm>
            <a:off x="9589237" y="19861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4E65EA-764C-B5FA-83B7-B5D46E5DF471}"/>
              </a:ext>
            </a:extLst>
          </p:cNvPr>
          <p:cNvSpPr/>
          <p:nvPr/>
        </p:nvSpPr>
        <p:spPr>
          <a:xfrm>
            <a:off x="9953446"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0BAC687-72BA-4325-45F5-7EC3C2C2364A}"/>
              </a:ext>
            </a:extLst>
          </p:cNvPr>
          <p:cNvSpPr/>
          <p:nvPr/>
        </p:nvSpPr>
        <p:spPr>
          <a:xfrm>
            <a:off x="10331607" y="1974448"/>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39D53EB-FB4F-DD9E-6AF9-71D868D438B3}"/>
              </a:ext>
            </a:extLst>
          </p:cNvPr>
          <p:cNvSpPr/>
          <p:nvPr/>
        </p:nvSpPr>
        <p:spPr>
          <a:xfrm>
            <a:off x="6966826"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2EFCF32-9DB2-FC30-117E-C7324171CFB4}"/>
              </a:ext>
            </a:extLst>
          </p:cNvPr>
          <p:cNvSpPr/>
          <p:nvPr/>
        </p:nvSpPr>
        <p:spPr>
          <a:xfrm>
            <a:off x="7344720"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C48B430-0F3C-DE20-2843-83271E305043}"/>
              </a:ext>
            </a:extLst>
          </p:cNvPr>
          <p:cNvSpPr/>
          <p:nvPr/>
        </p:nvSpPr>
        <p:spPr>
          <a:xfrm>
            <a:off x="7722614"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9F671EB-2F2D-A519-6A1E-C6F1AF654631}"/>
              </a:ext>
            </a:extLst>
          </p:cNvPr>
          <p:cNvSpPr/>
          <p:nvPr/>
        </p:nvSpPr>
        <p:spPr>
          <a:xfrm>
            <a:off x="8096593"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B6C88FE-AB5F-3B03-94F9-E89192196EF1}"/>
              </a:ext>
            </a:extLst>
          </p:cNvPr>
          <p:cNvSpPr/>
          <p:nvPr/>
        </p:nvSpPr>
        <p:spPr>
          <a:xfrm>
            <a:off x="8470572" y="24012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FAD6607-011D-BE1A-CFE1-A92C3CB69F63}"/>
              </a:ext>
            </a:extLst>
          </p:cNvPr>
          <p:cNvSpPr/>
          <p:nvPr/>
        </p:nvSpPr>
        <p:spPr>
          <a:xfrm>
            <a:off x="8844551" y="24012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178790C-A9CF-2369-D1B7-D093B0A5F5F2}"/>
              </a:ext>
            </a:extLst>
          </p:cNvPr>
          <p:cNvSpPr/>
          <p:nvPr/>
        </p:nvSpPr>
        <p:spPr>
          <a:xfrm>
            <a:off x="9216894" y="24012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29D9AF-BDA8-F088-56F6-B632C078B8D8}"/>
              </a:ext>
            </a:extLst>
          </p:cNvPr>
          <p:cNvSpPr/>
          <p:nvPr/>
        </p:nvSpPr>
        <p:spPr>
          <a:xfrm>
            <a:off x="9589237" y="24012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011EA99-2E39-CF6D-D59C-EA64973C40FA}"/>
              </a:ext>
            </a:extLst>
          </p:cNvPr>
          <p:cNvSpPr/>
          <p:nvPr/>
        </p:nvSpPr>
        <p:spPr>
          <a:xfrm>
            <a:off x="9953446"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63F99ED-8939-2E7A-1831-F5A39C3021EB}"/>
              </a:ext>
            </a:extLst>
          </p:cNvPr>
          <p:cNvSpPr/>
          <p:nvPr/>
        </p:nvSpPr>
        <p:spPr>
          <a:xfrm>
            <a:off x="10331607" y="2389593"/>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9567050-FEFA-C30E-DA77-D7304C0F353F}"/>
              </a:ext>
            </a:extLst>
          </p:cNvPr>
          <p:cNvSpPr/>
          <p:nvPr/>
        </p:nvSpPr>
        <p:spPr>
          <a:xfrm>
            <a:off x="6966826"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C8A51AE-D256-0305-5AA7-764CD8A979F8}"/>
              </a:ext>
            </a:extLst>
          </p:cNvPr>
          <p:cNvSpPr/>
          <p:nvPr/>
        </p:nvSpPr>
        <p:spPr>
          <a:xfrm>
            <a:off x="7344720"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34E5B29-D953-1E32-B55E-1FCB5BFA542C}"/>
              </a:ext>
            </a:extLst>
          </p:cNvPr>
          <p:cNvSpPr/>
          <p:nvPr/>
        </p:nvSpPr>
        <p:spPr>
          <a:xfrm>
            <a:off x="7722614"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6754533-5C93-7C69-9677-5DF061836535}"/>
              </a:ext>
            </a:extLst>
          </p:cNvPr>
          <p:cNvSpPr/>
          <p:nvPr/>
        </p:nvSpPr>
        <p:spPr>
          <a:xfrm>
            <a:off x="8096593"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D88D70C-C9B3-5AE1-C655-26104C1B6DCD}"/>
              </a:ext>
            </a:extLst>
          </p:cNvPr>
          <p:cNvSpPr/>
          <p:nvPr/>
        </p:nvSpPr>
        <p:spPr>
          <a:xfrm>
            <a:off x="8470572" y="28469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E02B271-CCC3-0E84-8B7D-0599DE236647}"/>
              </a:ext>
            </a:extLst>
          </p:cNvPr>
          <p:cNvSpPr/>
          <p:nvPr/>
        </p:nvSpPr>
        <p:spPr>
          <a:xfrm>
            <a:off x="8844551" y="28469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17E94CF-2C25-BBB0-854E-CD3D00FAABE2}"/>
              </a:ext>
            </a:extLst>
          </p:cNvPr>
          <p:cNvSpPr/>
          <p:nvPr/>
        </p:nvSpPr>
        <p:spPr>
          <a:xfrm>
            <a:off x="9216894" y="28469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331C1BD-08C2-701D-48B7-CBBA68DFD214}"/>
              </a:ext>
            </a:extLst>
          </p:cNvPr>
          <p:cNvSpPr/>
          <p:nvPr/>
        </p:nvSpPr>
        <p:spPr>
          <a:xfrm>
            <a:off x="9589237" y="28469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21C4D2E-1CCC-C792-5F7B-B044FD77CDF2}"/>
              </a:ext>
            </a:extLst>
          </p:cNvPr>
          <p:cNvSpPr/>
          <p:nvPr/>
        </p:nvSpPr>
        <p:spPr>
          <a:xfrm>
            <a:off x="9953446"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FEF8824-1992-8ED1-CF56-00627E89D20E}"/>
              </a:ext>
            </a:extLst>
          </p:cNvPr>
          <p:cNvSpPr/>
          <p:nvPr/>
        </p:nvSpPr>
        <p:spPr>
          <a:xfrm>
            <a:off x="10331607" y="2835260"/>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03D33FB9-37CB-8B2D-7A9F-9343AE7C0CBD}"/>
              </a:ext>
            </a:extLst>
          </p:cNvPr>
          <p:cNvSpPr/>
          <p:nvPr/>
        </p:nvSpPr>
        <p:spPr>
          <a:xfrm>
            <a:off x="6972600"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A7FF13B-65F3-63E8-E9B6-E8E36CA182AA}"/>
              </a:ext>
            </a:extLst>
          </p:cNvPr>
          <p:cNvSpPr/>
          <p:nvPr/>
        </p:nvSpPr>
        <p:spPr>
          <a:xfrm>
            <a:off x="7350494"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42E6BDB-A8B1-91F0-A314-C43A5D7ED941}"/>
              </a:ext>
            </a:extLst>
          </p:cNvPr>
          <p:cNvSpPr/>
          <p:nvPr/>
        </p:nvSpPr>
        <p:spPr>
          <a:xfrm>
            <a:off x="7728388"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accent6">
              <a:lumMod val="50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4CE273D-C2B3-BFEA-1B06-A5A0ECD79E9F}"/>
              </a:ext>
            </a:extLst>
          </p:cNvPr>
          <p:cNvSpPr/>
          <p:nvPr/>
        </p:nvSpPr>
        <p:spPr>
          <a:xfrm>
            <a:off x="8102367"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6D488C30-1280-9EDD-BFAD-37AC2C1782E5}"/>
              </a:ext>
            </a:extLst>
          </p:cNvPr>
          <p:cNvSpPr/>
          <p:nvPr/>
        </p:nvSpPr>
        <p:spPr>
          <a:xfrm>
            <a:off x="8476346" y="32821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5A249CF-EC5D-E488-F0A8-20C409C4F10B}"/>
              </a:ext>
            </a:extLst>
          </p:cNvPr>
          <p:cNvSpPr/>
          <p:nvPr/>
        </p:nvSpPr>
        <p:spPr>
          <a:xfrm>
            <a:off x="8850325" y="32821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3984E1FE-F912-3CA5-1070-348A52978E0B}"/>
              </a:ext>
            </a:extLst>
          </p:cNvPr>
          <p:cNvSpPr/>
          <p:nvPr/>
        </p:nvSpPr>
        <p:spPr>
          <a:xfrm>
            <a:off x="9222668" y="32821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864D4A5-7AA4-15F9-6B42-383670636157}"/>
              </a:ext>
            </a:extLst>
          </p:cNvPr>
          <p:cNvSpPr/>
          <p:nvPr/>
        </p:nvSpPr>
        <p:spPr>
          <a:xfrm>
            <a:off x="9595011" y="32821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0D31CD0-5458-C3D7-9733-6822166A0B09}"/>
              </a:ext>
            </a:extLst>
          </p:cNvPr>
          <p:cNvSpPr/>
          <p:nvPr/>
        </p:nvSpPr>
        <p:spPr>
          <a:xfrm>
            <a:off x="9959220"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1458FE6-318B-DBD6-9B44-EBEC09221AA3}"/>
              </a:ext>
            </a:extLst>
          </p:cNvPr>
          <p:cNvSpPr/>
          <p:nvPr/>
        </p:nvSpPr>
        <p:spPr>
          <a:xfrm>
            <a:off x="10337381" y="3270437"/>
            <a:ext cx="343976" cy="369332"/>
          </a:xfrm>
          <a:custGeom>
            <a:avLst/>
            <a:gdLst>
              <a:gd name="connsiteX0" fmla="*/ 0 w 343976"/>
              <a:gd name="connsiteY0" fmla="*/ 0 h 369332"/>
              <a:gd name="connsiteX1" fmla="*/ 343976 w 343976"/>
              <a:gd name="connsiteY1" fmla="*/ 0 h 369332"/>
              <a:gd name="connsiteX2" fmla="*/ 343976 w 343976"/>
              <a:gd name="connsiteY2" fmla="*/ 369332 h 369332"/>
              <a:gd name="connsiteX3" fmla="*/ 0 w 343976"/>
              <a:gd name="connsiteY3" fmla="*/ 369332 h 369332"/>
              <a:gd name="connsiteX4" fmla="*/ 0 w 343976"/>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76" h="369332" fill="none" extrusionOk="0">
                <a:moveTo>
                  <a:pt x="0" y="0"/>
                </a:moveTo>
                <a:cubicBezTo>
                  <a:pt x="126636" y="2223"/>
                  <a:pt x="175336" y="-3870"/>
                  <a:pt x="343976" y="0"/>
                </a:cubicBezTo>
                <a:cubicBezTo>
                  <a:pt x="340548" y="117485"/>
                  <a:pt x="333452" y="254421"/>
                  <a:pt x="343976" y="369332"/>
                </a:cubicBezTo>
                <a:cubicBezTo>
                  <a:pt x="260216" y="362725"/>
                  <a:pt x="91479" y="378796"/>
                  <a:pt x="0" y="369332"/>
                </a:cubicBezTo>
                <a:cubicBezTo>
                  <a:pt x="-12011" y="286583"/>
                  <a:pt x="179" y="152191"/>
                  <a:pt x="0" y="0"/>
                </a:cubicBezTo>
                <a:close/>
              </a:path>
              <a:path w="343976" h="369332" stroke="0" extrusionOk="0">
                <a:moveTo>
                  <a:pt x="0" y="0"/>
                </a:moveTo>
                <a:cubicBezTo>
                  <a:pt x="101204" y="-4029"/>
                  <a:pt x="232828" y="10380"/>
                  <a:pt x="343976" y="0"/>
                </a:cubicBezTo>
                <a:cubicBezTo>
                  <a:pt x="349302" y="129677"/>
                  <a:pt x="343517" y="193553"/>
                  <a:pt x="343976" y="369332"/>
                </a:cubicBezTo>
                <a:cubicBezTo>
                  <a:pt x="261240" y="356161"/>
                  <a:pt x="111136" y="374526"/>
                  <a:pt x="0" y="369332"/>
                </a:cubicBezTo>
                <a:cubicBezTo>
                  <a:pt x="18359" y="207223"/>
                  <a:pt x="-10307" y="177307"/>
                  <a:pt x="0" y="0"/>
                </a:cubicBezTo>
                <a:close/>
              </a:path>
            </a:pathLst>
          </a:custGeom>
          <a:solidFill>
            <a:schemeClr val="bg1">
              <a:lumMod val="85000"/>
            </a:schemeClr>
          </a:solidFill>
          <a:ln w="38100">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 Diagonal Corner Rectangle 53">
            <a:extLst>
              <a:ext uri="{FF2B5EF4-FFF2-40B4-BE49-F238E27FC236}">
                <a16:creationId xmlns:a16="http://schemas.microsoft.com/office/drawing/2014/main" id="{B335D6C4-9BBC-4903-D9AD-B75691E92341}"/>
              </a:ext>
            </a:extLst>
          </p:cNvPr>
          <p:cNvSpPr/>
          <p:nvPr/>
        </p:nvSpPr>
        <p:spPr>
          <a:xfrm>
            <a:off x="600878" y="4813363"/>
            <a:ext cx="10808143" cy="1721818"/>
          </a:xfrm>
          <a:prstGeom prst="round2DiagRec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accent3">
                    <a:lumMod val="75000"/>
                  </a:schemeClr>
                </a:solidFill>
              </a:rPr>
              <a:t>Next Steps:</a:t>
            </a:r>
          </a:p>
          <a:p>
            <a:pPr marL="285750" indent="-285750">
              <a:buFont typeface="Arial" panose="020B0604020202020204" pitchFamily="34" charset="0"/>
              <a:buChar char="•"/>
            </a:pPr>
            <a:r>
              <a:rPr lang="en-US" sz="1600" dirty="0">
                <a:solidFill>
                  <a:schemeClr val="tx1"/>
                </a:solidFill>
              </a:rPr>
              <a:t>Develop structured ways to submit photos or audio recordings from the Northwest Folklife Festival. </a:t>
            </a:r>
            <a:r>
              <a:rPr lang="en-US" sz="1600" dirty="0">
                <a:solidFill>
                  <a:schemeClr val="tx1"/>
                </a:solidFill>
                <a:highlight>
                  <a:srgbClr val="DDBD00"/>
                </a:highlight>
              </a:rPr>
              <a:t>**We must clear guidelines and have method to screen for QC**</a:t>
            </a:r>
          </a:p>
          <a:p>
            <a:pPr marL="285750" indent="-285750">
              <a:buFont typeface="Arial" panose="020B0604020202020204" pitchFamily="34" charset="0"/>
              <a:buChar char="•"/>
            </a:pPr>
            <a:r>
              <a:rPr lang="en-US" sz="1600" dirty="0">
                <a:solidFill>
                  <a:schemeClr val="tx1"/>
                </a:solidFill>
              </a:rPr>
              <a:t>Prioritize features that enable content sharing for archival materials</a:t>
            </a:r>
          </a:p>
          <a:p>
            <a:pPr marL="285750" indent="-285750">
              <a:buFont typeface="Arial" panose="020B0604020202020204" pitchFamily="34" charset="0"/>
              <a:buChar char="•"/>
            </a:pPr>
            <a:r>
              <a:rPr lang="en-US" sz="1600" dirty="0">
                <a:solidFill>
                  <a:schemeClr val="tx1"/>
                </a:solidFill>
              </a:rPr>
              <a:t>Test and refine engagement strategies by continuing to gather feedback and improve accordingly</a:t>
            </a:r>
          </a:p>
        </p:txBody>
      </p:sp>
    </p:spTree>
    <p:extLst>
      <p:ext uri="{BB962C8B-B14F-4D97-AF65-F5344CB8AC3E}">
        <p14:creationId xmlns:p14="http://schemas.microsoft.com/office/powerpoint/2010/main" val="3213108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alpha val="56692"/>
              </a:schemeClr>
            </a:gs>
            <a:gs pos="59000">
              <a:schemeClr val="bg1"/>
            </a:gs>
            <a:gs pos="75000">
              <a:schemeClr val="bg1"/>
            </a:gs>
            <a:gs pos="100000">
              <a:schemeClr val="accent5">
                <a:lumMod val="75000"/>
                <a:alpha val="2304"/>
              </a:schemeClr>
            </a:gs>
          </a:gsLst>
          <a:lin ang="2700000" scaled="1"/>
        </a:gradFill>
        <a:effectLst/>
      </p:bgPr>
    </p:bg>
    <p:spTree>
      <p:nvGrpSpPr>
        <p:cNvPr id="1" name="">
          <a:extLst>
            <a:ext uri="{FF2B5EF4-FFF2-40B4-BE49-F238E27FC236}">
              <a16:creationId xmlns:a16="http://schemas.microsoft.com/office/drawing/2014/main" id="{ECEA547C-76FA-C803-487E-B7592EED5444}"/>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A81CF20-31CD-F0F7-17A6-B80CE440DBC8}"/>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Presentation</a:t>
            </a:r>
          </a:p>
        </p:txBody>
      </p:sp>
      <p:sp>
        <p:nvSpPr>
          <p:cNvPr id="3" name="Subtitle 2">
            <a:extLst>
              <a:ext uri="{FF2B5EF4-FFF2-40B4-BE49-F238E27FC236}">
                <a16:creationId xmlns:a16="http://schemas.microsoft.com/office/drawing/2014/main" id="{6A2C2D1A-6788-D5CD-CBF2-5769091B6DF9}"/>
              </a:ext>
            </a:extLst>
          </p:cNvPr>
          <p:cNvSpPr>
            <a:spLocks noGrp="1"/>
          </p:cNvSpPr>
          <p:nvPr>
            <p:ph type="subTitle" idx="1"/>
          </p:nvPr>
        </p:nvSpPr>
        <p:spPr>
          <a:xfrm>
            <a:off x="1350682" y="4870824"/>
            <a:ext cx="10005951" cy="1458258"/>
          </a:xfrm>
        </p:spPr>
        <p:txBody>
          <a:bodyPr anchor="ctr">
            <a:normAutofit/>
          </a:bodyPr>
          <a:lstStyle/>
          <a:p>
            <a:pPr algn="l"/>
            <a:r>
              <a:rPr lang="en-US" dirty="0"/>
              <a:t>Significant redesigns to the Public Archive database have helped to arrange and curate archival materials for general accessibility</a:t>
            </a:r>
          </a:p>
        </p:txBody>
      </p:sp>
      <p:sp>
        <p:nvSpPr>
          <p:cNvPr id="4" name="Oval 3">
            <a:extLst>
              <a:ext uri="{FF2B5EF4-FFF2-40B4-BE49-F238E27FC236}">
                <a16:creationId xmlns:a16="http://schemas.microsoft.com/office/drawing/2014/main" id="{48A14F24-F0E9-1A7B-6A2F-BD0B639C158B}"/>
              </a:ext>
            </a:extLst>
          </p:cNvPr>
          <p:cNvSpPr/>
          <p:nvPr/>
        </p:nvSpPr>
        <p:spPr>
          <a:xfrm>
            <a:off x="736714" y="2968234"/>
            <a:ext cx="509242" cy="556471"/>
          </a:xfrm>
          <a:prstGeom prst="ellipse">
            <a:avLst/>
          </a:prstGeom>
          <a:solidFill>
            <a:schemeClr val="accent5">
              <a:lumMod val="75000"/>
            </a:schemeClr>
          </a:solidFill>
          <a:ln w="38100">
            <a:solidFill>
              <a:schemeClr val="accent5">
                <a:lumMod val="40000"/>
                <a:lumOff val="60000"/>
              </a:schemeClr>
            </a:solidFill>
          </a:ln>
          <a:effectLst>
            <a:glow rad="127000">
              <a:schemeClr val="accent5">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Tree>
    <p:extLst>
      <p:ext uri="{BB962C8B-B14F-4D97-AF65-F5344CB8AC3E}">
        <p14:creationId xmlns:p14="http://schemas.microsoft.com/office/powerpoint/2010/main" val="253051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59000">
              <a:schemeClr val="bg1"/>
            </a:gs>
            <a:gs pos="75000">
              <a:schemeClr val="bg1"/>
            </a:gs>
            <a:gs pos="100000">
              <a:schemeClr val="accent5">
                <a:lumMod val="75000"/>
                <a:alpha val="11000"/>
              </a:schemeClr>
            </a:gs>
          </a:gsLst>
          <a:lin ang="2700000" scaled="1"/>
        </a:gradFill>
        <a:effectLst/>
      </p:bgPr>
    </p:bg>
    <p:spTree>
      <p:nvGrpSpPr>
        <p:cNvPr id="1" name="">
          <a:extLst>
            <a:ext uri="{FF2B5EF4-FFF2-40B4-BE49-F238E27FC236}">
              <a16:creationId xmlns:a16="http://schemas.microsoft.com/office/drawing/2014/main" id="{9214D0E0-D0AB-25AD-E7CF-DC060C725AA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9C49987-3C96-8C21-F4B0-1095174A3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4309499-D177-2E61-EE48-D9DD2327C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E6B7C13-F6D7-DFC4-785A-8721A48A3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56538E4-B43A-C58A-D9CB-13081E0E3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830030-7FD3-5D8F-B4FB-EDA1B6F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4A622156-611A-B017-9E7E-ED4B51806BC2}"/>
              </a:ext>
            </a:extLst>
          </p:cNvPr>
          <p:cNvSpPr>
            <a:spLocks noGrp="1"/>
          </p:cNvSpPr>
          <p:nvPr>
            <p:ph type="title"/>
          </p:nvPr>
        </p:nvSpPr>
        <p:spPr>
          <a:xfrm>
            <a:off x="1371599" y="294538"/>
            <a:ext cx="9895951" cy="1033669"/>
          </a:xfrm>
          <a:effectLst>
            <a:glow rad="693265">
              <a:srgbClr val="00B0F0">
                <a:alpha val="70000"/>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Adjustments made to NWFL’s Public Archive </a:t>
            </a:r>
            <a:r>
              <a:rPr lang="en-US" sz="2800" b="1" kern="1200" dirty="0">
                <a:solidFill>
                  <a:srgbClr val="FFFFFF"/>
                </a:solidFill>
                <a:effectLst>
                  <a:glow rad="228524">
                    <a:srgbClr val="DD9300">
                      <a:alpha val="39000"/>
                    </a:srgbClr>
                  </a:glow>
                </a:effectLst>
                <a:latin typeface="+mj-lt"/>
                <a:ea typeface="+mj-ea"/>
                <a:cs typeface="+mj-cs"/>
              </a:rPr>
              <a:t>presentation</a:t>
            </a:r>
            <a:r>
              <a:rPr lang="en-US" sz="2800" kern="1200" dirty="0">
                <a:solidFill>
                  <a:srgbClr val="FFFFFF"/>
                </a:solidFill>
                <a:latin typeface="+mj-lt"/>
                <a:ea typeface="+mj-ea"/>
                <a:cs typeface="+mj-cs"/>
              </a:rPr>
              <a:t> allows viewers to more easily navigate our database*  </a:t>
            </a:r>
          </a:p>
        </p:txBody>
      </p:sp>
      <p:pic>
        <p:nvPicPr>
          <p:cNvPr id="23" name="Picture 22" descr="A yellow background with black text and a black star&#10;&#10;Description automatically generated">
            <a:extLst>
              <a:ext uri="{FF2B5EF4-FFF2-40B4-BE49-F238E27FC236}">
                <a16:creationId xmlns:a16="http://schemas.microsoft.com/office/drawing/2014/main" id="{2F62C690-DE70-2635-5967-011310B0B1C8}"/>
              </a:ext>
            </a:extLst>
          </p:cNvPr>
          <p:cNvPicPr>
            <a:picLocks noChangeAspect="1"/>
          </p:cNvPicPr>
          <p:nvPr/>
        </p:nvPicPr>
        <p:blipFill>
          <a:blip r:embed="rId3"/>
          <a:stretch>
            <a:fillRect/>
          </a:stretch>
        </p:blipFill>
        <p:spPr>
          <a:xfrm>
            <a:off x="6140610" y="3470967"/>
            <a:ext cx="1398827" cy="1398827"/>
          </a:xfrm>
          <a:prstGeom prst="rect">
            <a:avLst/>
          </a:prstGeom>
          <a:ln w="25400">
            <a:solidFill>
              <a:schemeClr val="tx1">
                <a:alpha val="86916"/>
              </a:schemeClr>
            </a:solidFill>
          </a:ln>
        </p:spPr>
      </p:pic>
      <p:pic>
        <p:nvPicPr>
          <p:cNvPr id="25" name="Picture 24" descr="A yellow ribbon with a star on it&#10;&#10;Description automatically generated">
            <a:extLst>
              <a:ext uri="{FF2B5EF4-FFF2-40B4-BE49-F238E27FC236}">
                <a16:creationId xmlns:a16="http://schemas.microsoft.com/office/drawing/2014/main" id="{44064F38-2B35-4A67-1771-3A012E93E66D}"/>
              </a:ext>
            </a:extLst>
          </p:cNvPr>
          <p:cNvPicPr>
            <a:picLocks noChangeAspect="1"/>
          </p:cNvPicPr>
          <p:nvPr/>
        </p:nvPicPr>
        <p:blipFill>
          <a:blip r:embed="rId4"/>
          <a:stretch>
            <a:fillRect/>
          </a:stretch>
        </p:blipFill>
        <p:spPr>
          <a:xfrm>
            <a:off x="7984003" y="3470968"/>
            <a:ext cx="1398826" cy="1398826"/>
          </a:xfrm>
          <a:prstGeom prst="rect">
            <a:avLst/>
          </a:prstGeom>
          <a:ln w="25400">
            <a:solidFill>
              <a:schemeClr val="tx1">
                <a:alpha val="86916"/>
              </a:schemeClr>
            </a:solidFill>
          </a:ln>
        </p:spPr>
      </p:pic>
      <p:pic>
        <p:nvPicPr>
          <p:cNvPr id="26" name="Picture 25" descr="A yellow sign with black text&#10;&#10;Description automatically generated">
            <a:extLst>
              <a:ext uri="{FF2B5EF4-FFF2-40B4-BE49-F238E27FC236}">
                <a16:creationId xmlns:a16="http://schemas.microsoft.com/office/drawing/2014/main" id="{03F36949-AC69-B88D-1B1E-99335A6FEECA}"/>
              </a:ext>
            </a:extLst>
          </p:cNvPr>
          <p:cNvPicPr>
            <a:picLocks noChangeAspect="1"/>
          </p:cNvPicPr>
          <p:nvPr/>
        </p:nvPicPr>
        <p:blipFill>
          <a:blip r:embed="rId5"/>
          <a:stretch>
            <a:fillRect/>
          </a:stretch>
        </p:blipFill>
        <p:spPr>
          <a:xfrm>
            <a:off x="9827395" y="3470966"/>
            <a:ext cx="1398828" cy="1398828"/>
          </a:xfrm>
          <a:prstGeom prst="rect">
            <a:avLst/>
          </a:prstGeom>
          <a:ln w="25400">
            <a:solidFill>
              <a:schemeClr val="tx1">
                <a:alpha val="86916"/>
              </a:schemeClr>
            </a:solidFill>
          </a:ln>
        </p:spPr>
      </p:pic>
      <p:pic>
        <p:nvPicPr>
          <p:cNvPr id="27" name="Picture 26" descr="A mosaic art on a wall&#10;&#10;Description automatically generated">
            <a:extLst>
              <a:ext uri="{FF2B5EF4-FFF2-40B4-BE49-F238E27FC236}">
                <a16:creationId xmlns:a16="http://schemas.microsoft.com/office/drawing/2014/main" id="{CA7A2432-21E3-1814-DAAD-A72DA8187792}"/>
              </a:ext>
            </a:extLst>
          </p:cNvPr>
          <p:cNvPicPr>
            <a:picLocks noChangeAspect="1"/>
          </p:cNvPicPr>
          <p:nvPr/>
        </p:nvPicPr>
        <p:blipFill>
          <a:blip r:embed="rId6"/>
          <a:stretch>
            <a:fillRect/>
          </a:stretch>
        </p:blipFill>
        <p:spPr>
          <a:xfrm>
            <a:off x="6140610" y="1806642"/>
            <a:ext cx="1398827" cy="1398827"/>
          </a:xfrm>
          <a:prstGeom prst="rect">
            <a:avLst/>
          </a:prstGeom>
          <a:ln w="25400">
            <a:solidFill>
              <a:schemeClr val="tx1">
                <a:alpha val="86916"/>
              </a:schemeClr>
            </a:solidFill>
          </a:ln>
        </p:spPr>
      </p:pic>
      <p:pic>
        <p:nvPicPr>
          <p:cNvPr id="29" name="Picture 28" descr="A logo for a radio show&#10;&#10;Description automatically generated">
            <a:extLst>
              <a:ext uri="{FF2B5EF4-FFF2-40B4-BE49-F238E27FC236}">
                <a16:creationId xmlns:a16="http://schemas.microsoft.com/office/drawing/2014/main" id="{57B8A8C7-C531-0EEB-4066-256B76CCA288}"/>
              </a:ext>
            </a:extLst>
          </p:cNvPr>
          <p:cNvPicPr>
            <a:picLocks noChangeAspect="1"/>
          </p:cNvPicPr>
          <p:nvPr/>
        </p:nvPicPr>
        <p:blipFill>
          <a:blip r:embed="rId7"/>
          <a:stretch>
            <a:fillRect/>
          </a:stretch>
        </p:blipFill>
        <p:spPr>
          <a:xfrm>
            <a:off x="9787449" y="1855655"/>
            <a:ext cx="1398828" cy="1398828"/>
          </a:xfrm>
          <a:prstGeom prst="rect">
            <a:avLst/>
          </a:prstGeom>
          <a:ln w="25400">
            <a:solidFill>
              <a:schemeClr val="tx1">
                <a:alpha val="86916"/>
              </a:schemeClr>
            </a:solidFill>
          </a:ln>
        </p:spPr>
      </p:pic>
      <p:pic>
        <p:nvPicPr>
          <p:cNvPr id="30" name="Picture 29" descr="A colorful design with a sun&#10;&#10;Description automatically generated with medium confidence">
            <a:extLst>
              <a:ext uri="{FF2B5EF4-FFF2-40B4-BE49-F238E27FC236}">
                <a16:creationId xmlns:a16="http://schemas.microsoft.com/office/drawing/2014/main" id="{5F0964BE-303D-801E-5F0D-EB057B2D4F1C}"/>
              </a:ext>
            </a:extLst>
          </p:cNvPr>
          <p:cNvPicPr>
            <a:picLocks noChangeAspect="1"/>
          </p:cNvPicPr>
          <p:nvPr/>
        </p:nvPicPr>
        <p:blipFill>
          <a:blip r:embed="rId8"/>
          <a:stretch>
            <a:fillRect/>
          </a:stretch>
        </p:blipFill>
        <p:spPr>
          <a:xfrm>
            <a:off x="8003976" y="1835682"/>
            <a:ext cx="1398828" cy="1398828"/>
          </a:xfrm>
          <a:prstGeom prst="rect">
            <a:avLst/>
          </a:prstGeom>
          <a:ln w="25400">
            <a:solidFill>
              <a:schemeClr val="tx1">
                <a:alpha val="86916"/>
              </a:schemeClr>
            </a:solidFill>
          </a:ln>
        </p:spPr>
      </p:pic>
      <p:graphicFrame>
        <p:nvGraphicFramePr>
          <p:cNvPr id="32" name="TextBox 7">
            <a:extLst>
              <a:ext uri="{FF2B5EF4-FFF2-40B4-BE49-F238E27FC236}">
                <a16:creationId xmlns:a16="http://schemas.microsoft.com/office/drawing/2014/main" id="{F1855BB6-4DBE-C34D-7E35-0FF21C3F56E9}"/>
              </a:ext>
            </a:extLst>
          </p:cNvPr>
          <p:cNvGraphicFramePr/>
          <p:nvPr>
            <p:extLst>
              <p:ext uri="{D42A27DB-BD31-4B8C-83A1-F6EECF244321}">
                <p14:modId xmlns:p14="http://schemas.microsoft.com/office/powerpoint/2010/main" val="3708606905"/>
              </p:ext>
            </p:extLst>
          </p:nvPr>
        </p:nvGraphicFramePr>
        <p:xfrm>
          <a:off x="862356" y="2058258"/>
          <a:ext cx="4396131" cy="421945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3" name="Picture 32" descr="A group of people in white and red outfits&#10;&#10;Description automatically generated">
            <a:extLst>
              <a:ext uri="{FF2B5EF4-FFF2-40B4-BE49-F238E27FC236}">
                <a16:creationId xmlns:a16="http://schemas.microsoft.com/office/drawing/2014/main" id="{AB06A9DA-197E-CB50-C1CC-F9E47BC714F9}"/>
              </a:ext>
            </a:extLst>
          </p:cNvPr>
          <p:cNvPicPr>
            <a:picLocks noChangeAspect="1"/>
          </p:cNvPicPr>
          <p:nvPr/>
        </p:nvPicPr>
        <p:blipFill>
          <a:blip r:embed="rId14"/>
          <a:stretch>
            <a:fillRect/>
          </a:stretch>
        </p:blipFill>
        <p:spPr>
          <a:xfrm>
            <a:off x="6140610" y="5081232"/>
            <a:ext cx="1398827" cy="1482230"/>
          </a:xfrm>
          <a:prstGeom prst="rect">
            <a:avLst/>
          </a:prstGeom>
          <a:ln w="25400">
            <a:solidFill>
              <a:schemeClr val="tx1">
                <a:alpha val="86916"/>
              </a:schemeClr>
            </a:solidFill>
          </a:ln>
        </p:spPr>
      </p:pic>
      <p:pic>
        <p:nvPicPr>
          <p:cNvPr id="34" name="Picture 33" descr="A group of people posing for a photo&#10;&#10;Description automatically generated">
            <a:extLst>
              <a:ext uri="{FF2B5EF4-FFF2-40B4-BE49-F238E27FC236}">
                <a16:creationId xmlns:a16="http://schemas.microsoft.com/office/drawing/2014/main" id="{4471BEEB-8B95-5E4D-21BA-84FDB0A65785}"/>
              </a:ext>
            </a:extLst>
          </p:cNvPr>
          <p:cNvPicPr>
            <a:picLocks noChangeAspect="1"/>
          </p:cNvPicPr>
          <p:nvPr/>
        </p:nvPicPr>
        <p:blipFill>
          <a:blip r:embed="rId15"/>
          <a:stretch>
            <a:fillRect/>
          </a:stretch>
        </p:blipFill>
        <p:spPr>
          <a:xfrm>
            <a:off x="8003976" y="5073543"/>
            <a:ext cx="1398826" cy="1489919"/>
          </a:xfrm>
          <a:prstGeom prst="rect">
            <a:avLst/>
          </a:prstGeom>
          <a:ln w="25400">
            <a:solidFill>
              <a:schemeClr val="tx1">
                <a:alpha val="86916"/>
              </a:schemeClr>
            </a:solidFill>
          </a:ln>
        </p:spPr>
      </p:pic>
      <p:pic>
        <p:nvPicPr>
          <p:cNvPr id="39" name="Picture 38" descr="Several colorful blankets from a rod&#10;&#10;Description automatically generated">
            <a:extLst>
              <a:ext uri="{FF2B5EF4-FFF2-40B4-BE49-F238E27FC236}">
                <a16:creationId xmlns:a16="http://schemas.microsoft.com/office/drawing/2014/main" id="{EF081A90-F0D9-3003-4E0D-042B9A6FEC12}"/>
              </a:ext>
            </a:extLst>
          </p:cNvPr>
          <p:cNvPicPr>
            <a:picLocks noChangeAspect="1"/>
          </p:cNvPicPr>
          <p:nvPr/>
        </p:nvPicPr>
        <p:blipFill>
          <a:blip r:embed="rId16"/>
          <a:stretch>
            <a:fillRect/>
          </a:stretch>
        </p:blipFill>
        <p:spPr>
          <a:xfrm>
            <a:off x="9787450" y="5073543"/>
            <a:ext cx="1428742" cy="1489919"/>
          </a:xfrm>
          <a:prstGeom prst="rect">
            <a:avLst/>
          </a:prstGeom>
          <a:ln w="25400">
            <a:solidFill>
              <a:schemeClr val="tx1">
                <a:alpha val="86916"/>
              </a:schemeClr>
            </a:solidFill>
          </a:ln>
        </p:spPr>
      </p:pic>
      <p:sp>
        <p:nvSpPr>
          <p:cNvPr id="40" name="Oval 39">
            <a:extLst>
              <a:ext uri="{FF2B5EF4-FFF2-40B4-BE49-F238E27FC236}">
                <a16:creationId xmlns:a16="http://schemas.microsoft.com/office/drawing/2014/main" id="{54E5BBBE-D410-964F-9573-5EB10A016345}"/>
              </a:ext>
            </a:extLst>
          </p:cNvPr>
          <p:cNvSpPr/>
          <p:nvPr/>
        </p:nvSpPr>
        <p:spPr>
          <a:xfrm>
            <a:off x="669829" y="517134"/>
            <a:ext cx="509242" cy="556471"/>
          </a:xfrm>
          <a:prstGeom prst="ellipse">
            <a:avLst/>
          </a:prstGeom>
          <a:solidFill>
            <a:schemeClr val="accent5">
              <a:lumMod val="75000"/>
            </a:schemeClr>
          </a:solidFill>
          <a:ln w="38100">
            <a:solidFill>
              <a:schemeClr val="accent5">
                <a:lumMod val="40000"/>
                <a:lumOff val="60000"/>
              </a:schemeClr>
            </a:solidFill>
          </a:ln>
          <a:effectLst>
            <a:glow rad="127000">
              <a:schemeClr val="accent5">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Tree>
    <p:extLst>
      <p:ext uri="{BB962C8B-B14F-4D97-AF65-F5344CB8AC3E}">
        <p14:creationId xmlns:p14="http://schemas.microsoft.com/office/powerpoint/2010/main" val="2894311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75000"/>
                <a:alpha val="33103"/>
              </a:schemeClr>
            </a:gs>
            <a:gs pos="35000">
              <a:schemeClr val="bg1">
                <a:lumMod val="73000"/>
                <a:lumOff val="27000"/>
              </a:schemeClr>
            </a:gs>
            <a:gs pos="75000">
              <a:schemeClr val="bg1"/>
            </a:gs>
            <a:gs pos="100000">
              <a:schemeClr val="accent4">
                <a:lumMod val="30000"/>
                <a:lumOff val="70000"/>
                <a:alpha val="46712"/>
              </a:schemeClr>
            </a:gs>
          </a:gsLst>
          <a:lin ang="13500000" scaled="1"/>
          <a:tileRect/>
        </a:gradFill>
        <a:effectLst/>
      </p:bgPr>
    </p:bg>
    <p:spTree>
      <p:nvGrpSpPr>
        <p:cNvPr id="1" name="">
          <a:extLst>
            <a:ext uri="{FF2B5EF4-FFF2-40B4-BE49-F238E27FC236}">
              <a16:creationId xmlns:a16="http://schemas.microsoft.com/office/drawing/2014/main" id="{72506C44-38EB-F8A9-55B1-919B1BF3F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5B0E2-0837-E868-D539-9557AB14D583}"/>
              </a:ext>
            </a:extLst>
          </p:cNvPr>
          <p:cNvSpPr>
            <a:spLocks noGrp="1"/>
          </p:cNvSpPr>
          <p:nvPr>
            <p:ph type="title"/>
          </p:nvPr>
        </p:nvSpPr>
        <p:spPr>
          <a:xfrm>
            <a:off x="1390397" y="435327"/>
            <a:ext cx="4959603" cy="1642969"/>
          </a:xfrm>
          <a:effectLst>
            <a:glow rad="446676">
              <a:srgbClr val="DD9300">
                <a:alpha val="37000"/>
              </a:srgbClr>
            </a:glow>
          </a:effectLst>
        </p:spPr>
        <p:txBody>
          <a:bodyPr vert="horz" lIns="91440" tIns="45720" rIns="91440" bIns="45720" rtlCol="0" anchor="b">
            <a:normAutofit/>
          </a:bodyPr>
          <a:lstStyle/>
          <a:p>
            <a:r>
              <a:rPr lang="en-US" sz="2800" kern="1200" dirty="0">
                <a:solidFill>
                  <a:schemeClr val="tx1"/>
                </a:solidFill>
                <a:effectLst>
                  <a:glow>
                    <a:srgbClr val="00B0F0"/>
                  </a:glow>
                </a:effectLst>
                <a:latin typeface="+mj-lt"/>
                <a:ea typeface="+mj-ea"/>
                <a:cs typeface="+mj-cs"/>
              </a:rPr>
              <a:t>Presenting long form archival content </a:t>
            </a:r>
            <a:r>
              <a:rPr lang="en-US" sz="2800" kern="1200" dirty="0">
                <a:solidFill>
                  <a:schemeClr val="tx1"/>
                </a:solidFill>
                <a:latin typeface="+mj-lt"/>
                <a:ea typeface="+mj-ea"/>
                <a:cs typeface="+mj-cs"/>
              </a:rPr>
              <a:t>offers more </a:t>
            </a:r>
            <a:r>
              <a:rPr lang="en-US" sz="2800" b="1" kern="1200" dirty="0">
                <a:solidFill>
                  <a:schemeClr val="tx1"/>
                </a:solidFill>
                <a:effectLst>
                  <a:glow rad="159139">
                    <a:srgbClr val="DD9300">
                      <a:alpha val="42814"/>
                    </a:srgbClr>
                  </a:glow>
                </a:effectLst>
                <a:latin typeface="+mj-lt"/>
                <a:ea typeface="+mj-ea"/>
                <a:cs typeface="+mj-cs"/>
              </a:rPr>
              <a:t>context</a:t>
            </a:r>
            <a:r>
              <a:rPr lang="en-US" sz="2800" kern="1200" dirty="0">
                <a:solidFill>
                  <a:schemeClr val="tx1"/>
                </a:solidFill>
                <a:latin typeface="+mj-lt"/>
                <a:ea typeface="+mj-ea"/>
                <a:cs typeface="+mj-cs"/>
              </a:rPr>
              <a:t> and </a:t>
            </a:r>
            <a:r>
              <a:rPr lang="en-US" sz="2800" b="1" kern="1200" dirty="0">
                <a:solidFill>
                  <a:schemeClr val="tx1"/>
                </a:solidFill>
                <a:effectLst>
                  <a:glow rad="160258">
                    <a:srgbClr val="DD9300">
                      <a:alpha val="43000"/>
                    </a:srgbClr>
                  </a:glow>
                </a:effectLst>
                <a:latin typeface="+mj-lt"/>
                <a:ea typeface="+mj-ea"/>
                <a:cs typeface="+mj-cs"/>
              </a:rPr>
              <a:t>resources</a:t>
            </a:r>
            <a:r>
              <a:rPr lang="en-US" sz="2800" kern="1200" dirty="0">
                <a:solidFill>
                  <a:schemeClr val="tx1"/>
                </a:solidFill>
                <a:latin typeface="+mj-lt"/>
                <a:ea typeface="+mj-ea"/>
                <a:cs typeface="+mj-cs"/>
              </a:rPr>
              <a:t> to viewers, listeners, and artists themselves</a:t>
            </a:r>
          </a:p>
        </p:txBody>
      </p:sp>
      <p:sp>
        <p:nvSpPr>
          <p:cNvPr id="17" name="TextBox 16">
            <a:extLst>
              <a:ext uri="{FF2B5EF4-FFF2-40B4-BE49-F238E27FC236}">
                <a16:creationId xmlns:a16="http://schemas.microsoft.com/office/drawing/2014/main" id="{346059AF-6229-511F-5090-C9397EA4DCC1}"/>
              </a:ext>
            </a:extLst>
          </p:cNvPr>
          <p:cNvSpPr txBox="1"/>
          <p:nvPr/>
        </p:nvSpPr>
        <p:spPr>
          <a:xfrm>
            <a:off x="1136397" y="2418408"/>
            <a:ext cx="4959603" cy="3522569"/>
          </a:xfrm>
          <a:prstGeom prst="rect">
            <a:avLst/>
          </a:prstGeom>
        </p:spPr>
        <p:txBody>
          <a:bodyPr vert="horz" lIns="91440" tIns="45720" rIns="91440" bIns="45720" rtlCol="0" anchor="t">
            <a:normAutofit lnSpcReduction="10000"/>
          </a:bodyPr>
          <a:lstStyle/>
          <a:p>
            <a:pPr lvl="0">
              <a:lnSpc>
                <a:spcPct val="90000"/>
              </a:lnSpc>
              <a:spcAft>
                <a:spcPts val="600"/>
              </a:spcAft>
              <a:defRPr b="1"/>
            </a:pPr>
            <a:r>
              <a:rPr lang="en-US" sz="1600" dirty="0"/>
              <a:t>The launch of </a:t>
            </a:r>
            <a:r>
              <a:rPr lang="en-US" sz="1600" b="1" dirty="0"/>
              <a:t>Online Exhibits </a:t>
            </a:r>
            <a:r>
              <a:rPr lang="en-US" sz="1600" dirty="0"/>
              <a:t>features:</a:t>
            </a:r>
          </a:p>
          <a:p>
            <a:pPr lvl="0" indent="-228600">
              <a:lnSpc>
                <a:spcPct val="90000"/>
              </a:lnSpc>
              <a:spcAft>
                <a:spcPts val="600"/>
              </a:spcAft>
              <a:buFont typeface="Arial" panose="020B0604020202020204" pitchFamily="34" charset="0"/>
              <a:buChar char="•"/>
            </a:pPr>
            <a:r>
              <a:rPr lang="en-US" sz="1600" dirty="0"/>
              <a:t>Full page website design</a:t>
            </a:r>
          </a:p>
          <a:p>
            <a:pPr lvl="0" indent="-228600">
              <a:lnSpc>
                <a:spcPct val="90000"/>
              </a:lnSpc>
              <a:spcAft>
                <a:spcPts val="600"/>
              </a:spcAft>
              <a:buFont typeface="Arial" panose="020B0604020202020204" pitchFamily="34" charset="0"/>
              <a:buChar char="•"/>
            </a:pPr>
            <a:r>
              <a:rPr lang="en-US" sz="1600" dirty="0"/>
              <a:t>Artist biographies backed by reputable sources</a:t>
            </a:r>
          </a:p>
          <a:p>
            <a:pPr lvl="0" indent="-228600">
              <a:lnSpc>
                <a:spcPct val="90000"/>
              </a:lnSpc>
              <a:spcAft>
                <a:spcPts val="600"/>
              </a:spcAft>
              <a:buFont typeface="Arial" panose="020B0604020202020204" pitchFamily="34" charset="0"/>
              <a:buChar char="•"/>
            </a:pPr>
            <a:r>
              <a:rPr lang="en-US" sz="1600" dirty="0"/>
              <a:t>Review and description of a highlighted NWFL performance recording</a:t>
            </a:r>
          </a:p>
          <a:p>
            <a:pPr lvl="0" indent="-228600">
              <a:lnSpc>
                <a:spcPct val="90000"/>
              </a:lnSpc>
              <a:spcAft>
                <a:spcPts val="600"/>
              </a:spcAft>
              <a:buFont typeface="Arial" panose="020B0604020202020204" pitchFamily="34" charset="0"/>
              <a:buChar char="•"/>
            </a:pPr>
            <a:r>
              <a:rPr lang="en-US" sz="1600" dirty="0"/>
              <a:t>Audio and visual media for further viewing</a:t>
            </a:r>
          </a:p>
          <a:p>
            <a:pPr lvl="0" indent="-228600">
              <a:lnSpc>
                <a:spcPct val="90000"/>
              </a:lnSpc>
              <a:spcAft>
                <a:spcPts val="600"/>
              </a:spcAft>
              <a:buFont typeface="Arial" panose="020B0604020202020204" pitchFamily="34" charset="0"/>
              <a:buChar char="•"/>
            </a:pPr>
            <a:r>
              <a:rPr lang="en-US" sz="1600" dirty="0"/>
              <a:t>Links to further resources</a:t>
            </a:r>
          </a:p>
          <a:p>
            <a:pPr lvl="0">
              <a:lnSpc>
                <a:spcPct val="90000"/>
              </a:lnSpc>
              <a:spcAft>
                <a:spcPts val="600"/>
              </a:spcAft>
            </a:pPr>
            <a:endParaRPr lang="en-US" sz="1600" dirty="0"/>
          </a:p>
          <a:p>
            <a:pPr lvl="0">
              <a:lnSpc>
                <a:spcPct val="90000"/>
              </a:lnSpc>
              <a:spcAft>
                <a:spcPts val="600"/>
              </a:spcAft>
              <a:defRPr b="1"/>
            </a:pPr>
            <a:r>
              <a:rPr lang="en-US" sz="1600" dirty="0"/>
              <a:t>Expanded </a:t>
            </a:r>
            <a:r>
              <a:rPr lang="en-US" sz="1600" b="1" dirty="0"/>
              <a:t>context</a:t>
            </a:r>
            <a:r>
              <a:rPr lang="en-US" sz="1600" dirty="0"/>
              <a:t> for audio and video databases include:</a:t>
            </a:r>
          </a:p>
          <a:p>
            <a:pPr lvl="0" indent="-228600">
              <a:lnSpc>
                <a:spcPct val="90000"/>
              </a:lnSpc>
              <a:spcAft>
                <a:spcPts val="600"/>
              </a:spcAft>
              <a:buFont typeface="Arial" panose="020B0604020202020204" pitchFamily="34" charset="0"/>
              <a:buChar char="•"/>
            </a:pPr>
            <a:r>
              <a:rPr lang="en-US" sz="1600" dirty="0"/>
              <a:t>Brief artist biographies</a:t>
            </a:r>
          </a:p>
          <a:p>
            <a:pPr lvl="0" indent="-228600">
              <a:lnSpc>
                <a:spcPct val="90000"/>
              </a:lnSpc>
              <a:spcAft>
                <a:spcPts val="600"/>
              </a:spcAft>
              <a:buFont typeface="Arial" panose="020B0604020202020204" pitchFamily="34" charset="0"/>
              <a:buChar char="•"/>
            </a:pPr>
            <a:r>
              <a:rPr lang="en-US" sz="1600" dirty="0"/>
              <a:t>Links to artist’s social media, if applicable </a:t>
            </a:r>
          </a:p>
          <a:p>
            <a:pPr lvl="0" indent="-228600">
              <a:lnSpc>
                <a:spcPct val="90000"/>
              </a:lnSpc>
              <a:spcAft>
                <a:spcPts val="600"/>
              </a:spcAft>
              <a:buFont typeface="Arial" panose="020B0604020202020204" pitchFamily="34" charset="0"/>
              <a:buChar char="•"/>
            </a:pPr>
            <a:r>
              <a:rPr lang="en-US" sz="1600" dirty="0"/>
              <a:t>Track listing of NWFL performance recording</a:t>
            </a:r>
          </a:p>
          <a:p>
            <a:pPr lvl="0" indent="-228600">
              <a:lnSpc>
                <a:spcPct val="90000"/>
              </a:lnSpc>
              <a:spcAft>
                <a:spcPts val="600"/>
              </a:spcAft>
              <a:buFont typeface="Arial" panose="020B0604020202020204" pitchFamily="34" charset="0"/>
              <a:buChar char="•"/>
            </a:pPr>
            <a:endParaRPr lang="en-US" sz="1600" dirty="0"/>
          </a:p>
          <a:p>
            <a:pPr lvl="0" indent="-228600">
              <a:lnSpc>
                <a:spcPct val="90000"/>
              </a:lnSpc>
              <a:spcAft>
                <a:spcPts val="600"/>
              </a:spcAft>
              <a:buFont typeface="Arial" panose="020B0604020202020204" pitchFamily="34" charset="0"/>
              <a:buChar char="•"/>
              <a:defRPr b="1"/>
            </a:pPr>
            <a:endParaRPr lang="en-US" sz="1600" dirty="0"/>
          </a:p>
        </p:txBody>
      </p:sp>
      <p:pic>
        <p:nvPicPr>
          <p:cNvPr id="13" name="Picture 12">
            <a:extLst>
              <a:ext uri="{FF2B5EF4-FFF2-40B4-BE49-F238E27FC236}">
                <a16:creationId xmlns:a16="http://schemas.microsoft.com/office/drawing/2014/main" id="{5CBF8EED-FBED-E0B5-4F4E-2ADE84C5CE5A}"/>
              </a:ext>
            </a:extLst>
          </p:cNvPr>
          <p:cNvPicPr>
            <a:picLocks noChangeAspect="1"/>
          </p:cNvPicPr>
          <p:nvPr/>
        </p:nvPicPr>
        <p:blipFill>
          <a:blip r:embed="rId3">
            <a:alphaModFix/>
            <a:extLst>
              <a:ext uri="{BEBA8EAE-BF5A-486C-A8C5-ECC9F3942E4B}">
                <a14:imgProps xmlns:a14="http://schemas.microsoft.com/office/drawing/2010/main">
                  <a14:imgLayer r:embed="rId4">
                    <a14:imgEffect>
                      <a14:artisticPlasticWrap trans="100000" smoothness="0"/>
                    </a14:imgEffect>
                  </a14:imgLayer>
                </a14:imgProps>
              </a:ext>
            </a:extLst>
          </a:blip>
          <a:srcRect t="857" b="857"/>
          <a:stretch/>
        </p:blipFill>
        <p:spPr>
          <a:xfrm>
            <a:off x="6249975" y="502021"/>
            <a:ext cx="5590808" cy="4450936"/>
          </a:xfrm>
          <a:prstGeom prst="rect">
            <a:avLst/>
          </a:prstGeom>
          <a:effectLst>
            <a:reflection blurRad="186288" stA="50000" endA="275" endPos="40000" dir="5400000" sy="-100000" algn="bl" rotWithShape="0"/>
            <a:softEdge rad="0"/>
          </a:effectLst>
        </p:spPr>
      </p:pic>
      <p:sp>
        <p:nvSpPr>
          <p:cNvPr id="4" name="TextBox 3">
            <a:extLst>
              <a:ext uri="{FF2B5EF4-FFF2-40B4-BE49-F238E27FC236}">
                <a16:creationId xmlns:a16="http://schemas.microsoft.com/office/drawing/2014/main" id="{D39A70F9-B2C3-0C33-E205-4B9CABD0C952}"/>
              </a:ext>
            </a:extLst>
          </p:cNvPr>
          <p:cNvSpPr txBox="1"/>
          <p:nvPr/>
        </p:nvSpPr>
        <p:spPr>
          <a:xfrm>
            <a:off x="1136177" y="2032342"/>
            <a:ext cx="4915215" cy="3688233"/>
          </a:xfrm>
          <a:prstGeom prst="rect">
            <a:avLst/>
          </a:prstGeom>
        </p:spPr>
        <p:txBody>
          <a:bodyPr vert="horz" lIns="91440" tIns="45720" rIns="91440" bIns="45720" rtlCol="0" anchor="ctr">
            <a:normAutofit/>
          </a:bodyPr>
          <a:lstStyle/>
          <a:p>
            <a:pPr lvl="1" indent="-228600">
              <a:lnSpc>
                <a:spcPct val="90000"/>
              </a:lnSpc>
              <a:spcAft>
                <a:spcPts val="600"/>
              </a:spcAft>
              <a:buFont typeface="Arial" panose="020B0604020202020204" pitchFamily="34" charset="0"/>
              <a:buChar char="•"/>
            </a:pPr>
            <a:endParaRPr lang="en-US" sz="2000" dirty="0"/>
          </a:p>
        </p:txBody>
      </p:sp>
      <p:sp>
        <p:nvSpPr>
          <p:cNvPr id="23" name="Oval 22">
            <a:extLst>
              <a:ext uri="{FF2B5EF4-FFF2-40B4-BE49-F238E27FC236}">
                <a16:creationId xmlns:a16="http://schemas.microsoft.com/office/drawing/2014/main" id="{9A3E4004-1021-61B5-3393-3FD2E3294DC3}"/>
              </a:ext>
            </a:extLst>
          </p:cNvPr>
          <p:cNvSpPr/>
          <p:nvPr/>
        </p:nvSpPr>
        <p:spPr>
          <a:xfrm>
            <a:off x="669829" y="517134"/>
            <a:ext cx="509242" cy="556471"/>
          </a:xfrm>
          <a:prstGeom prst="ellipse">
            <a:avLst/>
          </a:prstGeom>
          <a:solidFill>
            <a:schemeClr val="accent5">
              <a:lumMod val="75000"/>
            </a:schemeClr>
          </a:solidFill>
          <a:ln w="38100">
            <a:solidFill>
              <a:schemeClr val="accent5">
                <a:lumMod val="40000"/>
                <a:lumOff val="60000"/>
              </a:schemeClr>
            </a:solidFill>
          </a:ln>
          <a:effectLst>
            <a:glow rad="127000">
              <a:schemeClr val="accent5">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Tree>
    <p:extLst>
      <p:ext uri="{BB962C8B-B14F-4D97-AF65-F5344CB8AC3E}">
        <p14:creationId xmlns:p14="http://schemas.microsoft.com/office/powerpoint/2010/main" val="144058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4A9D1A-5D60-BF4D-E019-5C170EFF2FE8}"/>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EC96A80E-DA04-C981-F2A0-06F5B8C22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F6778BF-3769-31D2-E1D5-9F3CCD608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5600F1-FA6C-57FF-607E-DF47D0894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DD0624C-92A2-00E1-4524-C3DC8D89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37ACEF3C-FA07-48E8-CB3B-BBCC25D8C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Rectangle 46">
            <a:extLst>
              <a:ext uri="{FF2B5EF4-FFF2-40B4-BE49-F238E27FC236}">
                <a16:creationId xmlns:a16="http://schemas.microsoft.com/office/drawing/2014/main" id="{48FE09A1-F246-3E2C-8E27-E5585053D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69808CC5-B057-535B-0705-8E06089028A2}"/>
              </a:ext>
            </a:extLst>
          </p:cNvPr>
          <p:cNvSpPr>
            <a:spLocks noGrp="1"/>
          </p:cNvSpPr>
          <p:nvPr>
            <p:ph type="title"/>
          </p:nvPr>
        </p:nvSpPr>
        <p:spPr>
          <a:xfrm>
            <a:off x="438043" y="972771"/>
            <a:ext cx="3201366" cy="33874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Thank you!</a:t>
            </a:r>
          </a:p>
        </p:txBody>
      </p:sp>
      <p:sp>
        <p:nvSpPr>
          <p:cNvPr id="28" name="Subtitle 2">
            <a:extLst>
              <a:ext uri="{FF2B5EF4-FFF2-40B4-BE49-F238E27FC236}">
                <a16:creationId xmlns:a16="http://schemas.microsoft.com/office/drawing/2014/main" id="{0E7DFABB-2607-955D-3B05-92638756ECCA}"/>
              </a:ext>
            </a:extLst>
          </p:cNvPr>
          <p:cNvSpPr txBox="1">
            <a:spLocks/>
          </p:cNvSpPr>
          <p:nvPr/>
        </p:nvSpPr>
        <p:spPr>
          <a:xfrm>
            <a:off x="686751" y="1952657"/>
            <a:ext cx="3025303" cy="55460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1"/>
                </a:solidFill>
              </a:rPr>
              <a:t>Emily Silks (they/them)</a:t>
            </a:r>
          </a:p>
          <a:p>
            <a:pPr marL="0" indent="0" algn="r">
              <a:buNone/>
            </a:pPr>
            <a:r>
              <a:rPr lang="en-US" sz="2000" dirty="0">
                <a:solidFill>
                  <a:schemeClr val="bg1"/>
                </a:solidFill>
                <a:hlinkClick r:id="rId2"/>
              </a:rPr>
              <a:t>mlesilks@gmail.com</a:t>
            </a:r>
            <a:endParaRPr lang="en-US" sz="2000" dirty="0">
              <a:solidFill>
                <a:schemeClr val="bg1"/>
              </a:solidFill>
            </a:endParaRPr>
          </a:p>
          <a:p>
            <a:pPr marL="0" indent="0" algn="r">
              <a:buNone/>
            </a:pPr>
            <a:r>
              <a:rPr lang="en-US" sz="2000" dirty="0">
                <a:solidFill>
                  <a:schemeClr val="bg1"/>
                </a:solidFill>
              </a:rPr>
              <a:t>@</a:t>
            </a:r>
            <a:r>
              <a:rPr lang="en-US" sz="2000" dirty="0" err="1">
                <a:solidFill>
                  <a:schemeClr val="bg1"/>
                </a:solidFill>
              </a:rPr>
              <a:t>mlesilks</a:t>
            </a:r>
            <a:endParaRPr lang="en-US" sz="2000" dirty="0">
              <a:solidFill>
                <a:schemeClr val="bg1"/>
              </a:solidFill>
            </a:endParaRPr>
          </a:p>
        </p:txBody>
      </p:sp>
      <p:pic>
        <p:nvPicPr>
          <p:cNvPr id="6" name="Picture 5" descr="A logo of a sun&#10;&#10;Description automatically generated">
            <a:extLst>
              <a:ext uri="{FF2B5EF4-FFF2-40B4-BE49-F238E27FC236}">
                <a16:creationId xmlns:a16="http://schemas.microsoft.com/office/drawing/2014/main" id="{A7A9339A-2D6B-A87F-E979-1B7376C18016}"/>
              </a:ext>
            </a:extLst>
          </p:cNvPr>
          <p:cNvPicPr>
            <a:picLocks noChangeAspect="1"/>
          </p:cNvPicPr>
          <p:nvPr/>
        </p:nvPicPr>
        <p:blipFill>
          <a:blip r:embed="rId3"/>
          <a:stretch>
            <a:fillRect/>
          </a:stretch>
        </p:blipFill>
        <p:spPr>
          <a:xfrm>
            <a:off x="6031744" y="754621"/>
            <a:ext cx="4409634" cy="4991764"/>
          </a:xfrm>
          <a:prstGeom prst="rect">
            <a:avLst/>
          </a:prstGeom>
        </p:spPr>
      </p:pic>
      <p:sp>
        <p:nvSpPr>
          <p:cNvPr id="4" name="Title 1">
            <a:extLst>
              <a:ext uri="{FF2B5EF4-FFF2-40B4-BE49-F238E27FC236}">
                <a16:creationId xmlns:a16="http://schemas.microsoft.com/office/drawing/2014/main" id="{9813A4FB-AA56-73D3-17EE-3251D19FAF22}"/>
              </a:ext>
            </a:extLst>
          </p:cNvPr>
          <p:cNvSpPr txBox="1">
            <a:spLocks/>
          </p:cNvSpPr>
          <p:nvPr/>
        </p:nvSpPr>
        <p:spPr>
          <a:xfrm>
            <a:off x="914402" y="489508"/>
            <a:ext cx="5181597" cy="16554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endParaRPr lang="en-US" sz="4000" kern="1200" dirty="0">
              <a:solidFill>
                <a:schemeClr val="tx1"/>
              </a:solidFill>
              <a:latin typeface="+mj-lt"/>
              <a:ea typeface="+mj-ea"/>
              <a:cs typeface="+mj-cs"/>
            </a:endParaRPr>
          </a:p>
        </p:txBody>
      </p:sp>
    </p:spTree>
    <p:extLst>
      <p:ext uri="{BB962C8B-B14F-4D97-AF65-F5344CB8AC3E}">
        <p14:creationId xmlns:p14="http://schemas.microsoft.com/office/powerpoint/2010/main" val="156000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59000">
              <a:schemeClr val="bg1"/>
            </a:gs>
            <a:gs pos="75000">
              <a:schemeClr val="bg1"/>
            </a:gs>
            <a:gs pos="100000">
              <a:schemeClr val="accent5">
                <a:lumMod val="75000"/>
                <a:alpha val="40848"/>
              </a:schemeClr>
            </a:gs>
          </a:gsLst>
          <a:lin ang="2700000" scaled="1"/>
        </a:gradFill>
        <a:effectLst/>
      </p:bgPr>
    </p:bg>
    <p:spTree>
      <p:nvGrpSpPr>
        <p:cNvPr id="1" name="">
          <a:extLst>
            <a:ext uri="{FF2B5EF4-FFF2-40B4-BE49-F238E27FC236}">
              <a16:creationId xmlns:a16="http://schemas.microsoft.com/office/drawing/2014/main" id="{BF281DBB-6E37-6FD5-75E5-611D169C3C5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E9E4A12-C878-5FD7-1D86-12A428C6A5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885967-DADE-B6C0-CD2C-C085BA197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290EECF-0261-E9C1-197A-1B59C03E8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AFF6C17-BDC3-8EC3-DE48-123C3F07E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CD0B3C6-0604-54D7-C03A-2E96FBB67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D978016-1BE9-B8C5-B56E-3C83B91A0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7B2CB5-40F6-B66D-F73F-C61A434AF5B5}"/>
              </a:ext>
            </a:extLst>
          </p:cNvPr>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Appendix Slides</a:t>
            </a:r>
          </a:p>
        </p:txBody>
      </p:sp>
      <p:sp>
        <p:nvSpPr>
          <p:cNvPr id="3" name="Subtitle 2">
            <a:extLst>
              <a:ext uri="{FF2B5EF4-FFF2-40B4-BE49-F238E27FC236}">
                <a16:creationId xmlns:a16="http://schemas.microsoft.com/office/drawing/2014/main" id="{8D6C170A-72F5-BC1B-CFC8-FAC47B0D1711}"/>
              </a:ext>
            </a:extLst>
          </p:cNvPr>
          <p:cNvSpPr>
            <a:spLocks noGrp="1"/>
          </p:cNvSpPr>
          <p:nvPr>
            <p:ph type="subTitle" idx="1"/>
          </p:nvPr>
        </p:nvSpPr>
        <p:spPr>
          <a:xfrm>
            <a:off x="1350682" y="4870824"/>
            <a:ext cx="10005951" cy="1458258"/>
          </a:xfrm>
        </p:spPr>
        <p:txBody>
          <a:bodyPr anchor="ctr">
            <a:normAutofit/>
          </a:bodyPr>
          <a:lstStyle/>
          <a:p>
            <a:pPr algn="l"/>
            <a:r>
              <a:rPr lang="en-US" dirty="0"/>
              <a:t>The following slides include additional statistics from the NWFL Archive Survey</a:t>
            </a:r>
          </a:p>
        </p:txBody>
      </p:sp>
    </p:spTree>
    <p:extLst>
      <p:ext uri="{BB962C8B-B14F-4D97-AF65-F5344CB8AC3E}">
        <p14:creationId xmlns:p14="http://schemas.microsoft.com/office/powerpoint/2010/main" val="214911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B2D2E4-55E1-A094-B5DB-C6AA57931DB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C3A61E0-7D42-4F23-BBB2-4F567E0A4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3D05B5C-0C35-AFE9-8FDD-5F45139A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BD48EED-58A0-602B-635F-E9194D7F8F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5393-AC51-93E2-DAA6-8A1FEB6EF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9D80D09-19C4-B021-9759-21260A308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4A9E05CB-8684-0F72-61AB-976E4263DDB0}"/>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revealed demographic insights into self-identification</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880F0F47-43EE-D7E3-606F-0D47B4C6F6EC}"/>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
        <p:nvSpPr>
          <p:cNvPr id="9" name="TextBox 8">
            <a:extLst>
              <a:ext uri="{FF2B5EF4-FFF2-40B4-BE49-F238E27FC236}">
                <a16:creationId xmlns:a16="http://schemas.microsoft.com/office/drawing/2014/main" id="{FA625842-E35B-AF2B-2EDE-D64F057CAAFA}"/>
              </a:ext>
            </a:extLst>
          </p:cNvPr>
          <p:cNvSpPr txBox="1"/>
          <p:nvPr/>
        </p:nvSpPr>
        <p:spPr>
          <a:xfrm>
            <a:off x="812800" y="1943100"/>
            <a:ext cx="10454750" cy="369332"/>
          </a:xfrm>
          <a:prstGeom prst="rect">
            <a:avLst/>
          </a:prstGeom>
          <a:noFill/>
        </p:spPr>
        <p:txBody>
          <a:bodyPr wrap="square" rtlCol="0">
            <a:spAutoFit/>
          </a:bodyPr>
          <a:lstStyle/>
          <a:p>
            <a:r>
              <a:rPr lang="en-US" dirty="0"/>
              <a:t> </a:t>
            </a:r>
          </a:p>
        </p:txBody>
      </p:sp>
      <p:graphicFrame>
        <p:nvGraphicFramePr>
          <p:cNvPr id="12" name="Chart 11">
            <a:extLst>
              <a:ext uri="{FF2B5EF4-FFF2-40B4-BE49-F238E27FC236}">
                <a16:creationId xmlns:a16="http://schemas.microsoft.com/office/drawing/2014/main" id="{EEEEDD52-8462-658E-29EC-16C96DDD55AE}"/>
              </a:ext>
            </a:extLst>
          </p:cNvPr>
          <p:cNvGraphicFramePr/>
          <p:nvPr/>
        </p:nvGraphicFramePr>
        <p:xfrm>
          <a:off x="500715" y="1936097"/>
          <a:ext cx="11190565" cy="4455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4700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6DD83D-0771-DA6D-F121-49ACAB96B0E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DC6AE88-F8EB-D3AF-09F8-44E2470B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3E667EC-5C22-C13C-F69A-9D466A99F8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5DBC9B-7074-51CD-D4E7-9325AB152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41E94D1-1B63-ECE0-1290-A45074894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EB42FD1-B475-7C0E-14FB-AEFAF9776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BE77AB2-CE9D-1D58-2778-49E568B1B6D5}"/>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demographic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EB8BF6C0-B65A-4AAE-D351-5B08D6CE920C}"/>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
        <p:nvSpPr>
          <p:cNvPr id="9" name="TextBox 8">
            <a:extLst>
              <a:ext uri="{FF2B5EF4-FFF2-40B4-BE49-F238E27FC236}">
                <a16:creationId xmlns:a16="http://schemas.microsoft.com/office/drawing/2014/main" id="{60843077-9C35-7C5E-EAED-5B0769A9ECB6}"/>
              </a:ext>
            </a:extLst>
          </p:cNvPr>
          <p:cNvSpPr txBox="1"/>
          <p:nvPr/>
        </p:nvSpPr>
        <p:spPr>
          <a:xfrm>
            <a:off x="812800" y="1943100"/>
            <a:ext cx="10454750" cy="369332"/>
          </a:xfrm>
          <a:prstGeom prst="rect">
            <a:avLst/>
          </a:prstGeom>
          <a:noFill/>
        </p:spPr>
        <p:txBody>
          <a:bodyPr wrap="square" rtlCol="0">
            <a:spAutoFit/>
          </a:bodyPr>
          <a:lstStyle/>
          <a:p>
            <a:r>
              <a:rPr lang="en-US" dirty="0"/>
              <a:t> </a:t>
            </a:r>
          </a:p>
        </p:txBody>
      </p:sp>
      <p:graphicFrame>
        <p:nvGraphicFramePr>
          <p:cNvPr id="3" name="Chart 2">
            <a:extLst>
              <a:ext uri="{FF2B5EF4-FFF2-40B4-BE49-F238E27FC236}">
                <a16:creationId xmlns:a16="http://schemas.microsoft.com/office/drawing/2014/main" id="{1B0332CF-B96E-E92B-8022-EA56773A6530}"/>
              </a:ext>
            </a:extLst>
          </p:cNvPr>
          <p:cNvGraphicFramePr/>
          <p:nvPr>
            <p:extLst>
              <p:ext uri="{D42A27DB-BD31-4B8C-83A1-F6EECF244321}">
                <p14:modId xmlns:p14="http://schemas.microsoft.com/office/powerpoint/2010/main" val="3082927086"/>
              </p:ext>
            </p:extLst>
          </p:nvPr>
        </p:nvGraphicFramePr>
        <p:xfrm>
          <a:off x="2424375" y="1885279"/>
          <a:ext cx="6819900" cy="46035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71972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0F9C73-D5F3-E43A-80F1-F211E74BA79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2BF5A98-421F-2C61-C734-4475801A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595A3-7401-13A0-A6CB-572DDA350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30926E-43FA-86B7-E866-8DA61D6C1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43D821-1885-8757-2F8A-E7A2A4B11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070C04A-2519-57E2-2630-FED137C1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52629A3-480D-DFD5-06D2-23890AA82FE1}"/>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data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63C3FDF5-D3D1-462E-DC15-B0D6BA8715B6}"/>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sp>
        <p:nvSpPr>
          <p:cNvPr id="9" name="TextBox 8">
            <a:extLst>
              <a:ext uri="{FF2B5EF4-FFF2-40B4-BE49-F238E27FC236}">
                <a16:creationId xmlns:a16="http://schemas.microsoft.com/office/drawing/2014/main" id="{FB0198E0-A50C-48F7-2781-5C290DFFCE5C}"/>
              </a:ext>
            </a:extLst>
          </p:cNvPr>
          <p:cNvSpPr txBox="1"/>
          <p:nvPr/>
        </p:nvSpPr>
        <p:spPr>
          <a:xfrm>
            <a:off x="812800" y="1943100"/>
            <a:ext cx="10454750" cy="369332"/>
          </a:xfrm>
          <a:prstGeom prst="rect">
            <a:avLst/>
          </a:prstGeom>
          <a:noFill/>
        </p:spPr>
        <p:txBody>
          <a:bodyPr wrap="square" rtlCol="0">
            <a:spAutoFit/>
          </a:bodyPr>
          <a:lstStyle/>
          <a:p>
            <a:r>
              <a:rPr lang="en-US" dirty="0"/>
              <a:t> </a:t>
            </a:r>
          </a:p>
        </p:txBody>
      </p:sp>
      <p:graphicFrame>
        <p:nvGraphicFramePr>
          <p:cNvPr id="28" name="Chart 27">
            <a:extLst>
              <a:ext uri="{FF2B5EF4-FFF2-40B4-BE49-F238E27FC236}">
                <a16:creationId xmlns:a16="http://schemas.microsoft.com/office/drawing/2014/main" id="{5259519D-32C2-2A16-D361-BFD71E25708C}"/>
              </a:ext>
            </a:extLst>
          </p:cNvPr>
          <p:cNvGraphicFramePr/>
          <p:nvPr/>
        </p:nvGraphicFramePr>
        <p:xfrm>
          <a:off x="165100" y="2341766"/>
          <a:ext cx="5067300" cy="3771900"/>
        </p:xfrm>
        <a:graphic>
          <a:graphicData uri="http://schemas.openxmlformats.org/drawingml/2006/chart">
            <c:chart xmlns:c="http://schemas.openxmlformats.org/drawingml/2006/chart" xmlns:r="http://schemas.openxmlformats.org/officeDocument/2006/relationships" r:id="rId3"/>
          </a:graphicData>
        </a:graphic>
      </p:graphicFrame>
      <p:sp>
        <p:nvSpPr>
          <p:cNvPr id="31" name="TextBox 30">
            <a:extLst>
              <a:ext uri="{FF2B5EF4-FFF2-40B4-BE49-F238E27FC236}">
                <a16:creationId xmlns:a16="http://schemas.microsoft.com/office/drawing/2014/main" id="{B3AD15A7-B55F-1AD3-1E98-DDFCDFA799FA}"/>
              </a:ext>
            </a:extLst>
          </p:cNvPr>
          <p:cNvSpPr txBox="1"/>
          <p:nvPr/>
        </p:nvSpPr>
        <p:spPr>
          <a:xfrm>
            <a:off x="623375" y="1874582"/>
            <a:ext cx="4150750" cy="369332"/>
          </a:xfrm>
          <a:prstGeom prst="rect">
            <a:avLst/>
          </a:prstGeom>
          <a:noFill/>
        </p:spPr>
        <p:txBody>
          <a:bodyPr wrap="square" rtlCol="0">
            <a:spAutoFit/>
          </a:bodyPr>
          <a:lstStyle/>
          <a:p>
            <a:pPr algn="ctr"/>
            <a:r>
              <a:rPr lang="en-US" b="1" dirty="0"/>
              <a:t>Viewing Preference</a:t>
            </a:r>
          </a:p>
        </p:txBody>
      </p:sp>
      <p:pic>
        <p:nvPicPr>
          <p:cNvPr id="2" name="Picture 2" descr="Forms response chart. Question title: How important is it to see community stories and experiences integrated into the archive alongside the collections?. Number of responses: 41 responses.">
            <a:extLst>
              <a:ext uri="{FF2B5EF4-FFF2-40B4-BE49-F238E27FC236}">
                <a16:creationId xmlns:a16="http://schemas.microsoft.com/office/drawing/2014/main" id="{B00A62D0-5B4C-A35E-CC66-78AB6546EE4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103653" y="1891970"/>
            <a:ext cx="6353322" cy="322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61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E8C2E5-9975-A38E-CA14-FA6AA24F1FF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282133-BEF9-192B-7729-711AF279F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0C71972-0037-B699-9449-E0D8DEDE0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1E8D76-2A86-4010-8DB5-FBDE11871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EFB872D-C1A8-7639-9D37-32F462B0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B1B003B-C671-1420-01D1-17E6E7FA9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A4C0665-9B94-969C-B8B2-C9AE2311F7CB}"/>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data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F0553121-FC2C-B5EF-FDD8-2FA6A508FF7F}"/>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pic>
        <p:nvPicPr>
          <p:cNvPr id="4100" name="Picture 4" descr="Forms response chart. Question title: How important is it to see community stories and experiences integrated into the archive alongside the collections?. Number of responses: 41 responses.">
            <a:extLst>
              <a:ext uri="{FF2B5EF4-FFF2-40B4-BE49-F238E27FC236}">
                <a16:creationId xmlns:a16="http://schemas.microsoft.com/office/drawing/2014/main" id="{2F590259-3E6D-74FE-8B10-3BEBA104E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350" y="1639954"/>
            <a:ext cx="9700498" cy="4923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988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981F50-9B75-052C-B964-DCE5ADCF7FB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DFF210E-3743-6700-3033-5B99EEB8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A1FA60-1BC7-F075-0C57-7AC897A41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DE23FF2-79CC-00C5-789A-B19852A75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512AB00-1533-61C9-587F-4100E327FD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64ADFD8-3B38-3133-2F5E-A4E39F1D7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C0B96A5-11A6-B8D1-07BC-D9777EB5E72F}"/>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data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99D3535B-6AA5-4CEF-81C2-7F2429B777EF}"/>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pic>
        <p:nvPicPr>
          <p:cNvPr id="6146" name="Picture 2" descr="Forms response chart. Question title: What type of materials would you be most interested in seeing from NWFL&amp;apos;s archive?. Number of responses: 42 responses.">
            <a:extLst>
              <a:ext uri="{FF2B5EF4-FFF2-40B4-BE49-F238E27FC236}">
                <a16:creationId xmlns:a16="http://schemas.microsoft.com/office/drawing/2014/main" id="{EEC498B4-7FEE-40BA-7EEA-F97C66CA2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0739"/>
            <a:ext cx="11290716" cy="5154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958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3E251E-0337-294C-EB4D-06382DC4D98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6C6F556-08A8-02F6-4C45-6040B2EE8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A75F11-F2CA-6E9E-AB3C-5E7E028D4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732FF9E-E8D7-6D64-DB6B-79E6B6BDB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79CAEF-8FEE-7AF6-697F-EC221D9E9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E478F2F-AB21-4D62-80FE-7693046F5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5F4B18F3-B7AA-CA4F-7F24-C6ECEB2F8926}"/>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data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50F77459-0BFC-C828-6457-D3E2755D2DAD}"/>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pic>
        <p:nvPicPr>
          <p:cNvPr id="2" name="Picture 2" descr="Forms response chart. Question title: How often would you use a comment feature on the NWFL archive website? . Number of responses: 42 responses.">
            <a:extLst>
              <a:ext uri="{FF2B5EF4-FFF2-40B4-BE49-F238E27FC236}">
                <a16:creationId xmlns:a16="http://schemas.microsoft.com/office/drawing/2014/main" id="{65714372-F1B5-02D9-F7D9-E216D72B26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726" y="1913900"/>
            <a:ext cx="9793922" cy="464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686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0C363C-5EE1-83EC-60C4-62C63F0A4E1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F30270-1CF8-5AC4-1EF3-69343CE20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9A980EF-8D56-7430-92ED-7AFA17AF5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2AC772-517B-CE6C-AD21-2F8407358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13DCE6A-9ADC-94A2-466E-71202DCF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EE7B776-BA91-CB21-CB82-A81E514F4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A41CB80-2313-8670-6D9D-47A38978B7B4}"/>
              </a:ext>
            </a:extLst>
          </p:cNvPr>
          <p:cNvSpPr>
            <a:spLocks noGrp="1"/>
          </p:cNvSpPr>
          <p:nvPr>
            <p:ph type="title"/>
          </p:nvPr>
        </p:nvSpPr>
        <p:spPr>
          <a:xfrm>
            <a:off x="1371599" y="294538"/>
            <a:ext cx="9895951" cy="1033669"/>
          </a:xfrm>
          <a:effectLst>
            <a:glow rad="693265">
              <a:srgbClr val="DD9300">
                <a:alpha val="57711"/>
              </a:srgbClr>
            </a:glow>
          </a:effectLst>
        </p:spPr>
        <p:txBody>
          <a:bodyPr vert="horz" lIns="91440" tIns="45720" rIns="91440" bIns="45720" rtlCol="0" anchor="ctr">
            <a:normAutofit/>
          </a:bodyPr>
          <a:lstStyle/>
          <a:p>
            <a:r>
              <a:rPr lang="en-US" sz="2800" kern="1200" dirty="0">
                <a:solidFill>
                  <a:srgbClr val="FFFFFF"/>
                </a:solidFill>
                <a:latin typeface="+mj-lt"/>
                <a:ea typeface="+mj-ea"/>
                <a:cs typeface="+mj-cs"/>
              </a:rPr>
              <a:t>NWFL Archive Survey data insights</a:t>
            </a:r>
            <a:endParaRPr lang="en-US" sz="2800" b="1" kern="1200" dirty="0">
              <a:solidFill>
                <a:srgbClr val="FFFFFF"/>
              </a:solidFill>
              <a:effectLst>
                <a:glow rad="278521">
                  <a:srgbClr val="DD9300">
                    <a:alpha val="44782"/>
                  </a:srgbClr>
                </a:glow>
              </a:effectLst>
              <a:latin typeface="+mj-lt"/>
              <a:ea typeface="+mj-ea"/>
              <a:cs typeface="+mj-cs"/>
            </a:endParaRPr>
          </a:p>
        </p:txBody>
      </p:sp>
      <p:sp>
        <p:nvSpPr>
          <p:cNvPr id="7" name="Oval 6">
            <a:extLst>
              <a:ext uri="{FF2B5EF4-FFF2-40B4-BE49-F238E27FC236}">
                <a16:creationId xmlns:a16="http://schemas.microsoft.com/office/drawing/2014/main" id="{1E12F9BE-2B04-2329-C014-E5FE37B80239}"/>
              </a:ext>
            </a:extLst>
          </p:cNvPr>
          <p:cNvSpPr/>
          <p:nvPr/>
        </p:nvSpPr>
        <p:spPr>
          <a:xfrm>
            <a:off x="607735" y="517134"/>
            <a:ext cx="509242" cy="556471"/>
          </a:xfrm>
          <a:prstGeom prst="ellipse">
            <a:avLst/>
          </a:prstGeom>
          <a:solidFill>
            <a:schemeClr val="accent1">
              <a:lumMod val="60000"/>
              <a:lumOff val="40000"/>
            </a:schemeClr>
          </a:solidFill>
          <a:ln w="38100">
            <a:solidFill>
              <a:schemeClr val="accent1">
                <a:lumMod val="40000"/>
                <a:lumOff val="60000"/>
              </a:schemeClr>
            </a:solidFill>
          </a:ln>
          <a:effectLst>
            <a:glow rad="127000">
              <a:schemeClr val="accent1">
                <a:lumMod val="40000"/>
                <a:lumOff val="60000"/>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3</a:t>
            </a:r>
          </a:p>
        </p:txBody>
      </p:sp>
      <p:pic>
        <p:nvPicPr>
          <p:cNvPr id="9218" name="Picture 2" descr="Forms response chart. Question title: Would you like to participate in a community listening event featuring collections from the NWFL archive?. Number of responses: 41 responses.">
            <a:extLst>
              <a:ext uri="{FF2B5EF4-FFF2-40B4-BE49-F238E27FC236}">
                <a16:creationId xmlns:a16="http://schemas.microsoft.com/office/drawing/2014/main" id="{6EFE3B26-2FE0-2848-7EEF-2A141733A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0739"/>
            <a:ext cx="12192000" cy="5522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2287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20794</TotalTime>
  <Words>1153</Words>
  <Application>Microsoft Macintosh PowerPoint</Application>
  <PresentationFormat>Widescreen</PresentationFormat>
  <Paragraphs>167</Paragraphs>
  <Slides>22</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Archive Fellowship Progress Report </vt:lpstr>
      <vt:lpstr>This CCWD fellowship built on the archival framework developed in the prior 2024 CCWD internship </vt:lpstr>
      <vt:lpstr>Preservation</vt:lpstr>
      <vt:lpstr>In our preservation efforts, I facilitated the grant writing process to fund the digitization of reel-to-reel tapes</vt:lpstr>
      <vt:lpstr>Collaboration</vt:lpstr>
      <vt:lpstr>Northwest Folklife Archive Survey Methods</vt:lpstr>
      <vt:lpstr>Findings show that there was low awareness about the existence of the NWFL Public Archive</vt:lpstr>
      <vt:lpstr>Contextuality and representation in the Public Archive are important facets for NWFL community </vt:lpstr>
      <vt:lpstr>Improving accessibility will not only make the archive more inclusive but also increase its usability and reach</vt:lpstr>
      <vt:lpstr>People want to engage more with the Public Archive but UI barriers prevent participation</vt:lpstr>
      <vt:lpstr>Presentation</vt:lpstr>
      <vt:lpstr>Adjustments made to NWFL’s Public Archive presentation allows viewers to more easily navigate our database*  </vt:lpstr>
      <vt:lpstr>Presenting long form archival content offers more context and resources to viewers, listeners, and artists themselves</vt:lpstr>
      <vt:lpstr>Thank you!</vt:lpstr>
      <vt:lpstr>Appendix Slides</vt:lpstr>
      <vt:lpstr>NWFL Archive Survey revealed demographic insights into self-identification</vt:lpstr>
      <vt:lpstr>NWFL Archive Survey demographic insights</vt:lpstr>
      <vt:lpstr>NWFL Archive Survey data insights</vt:lpstr>
      <vt:lpstr>NWFL Archive Survey data insights</vt:lpstr>
      <vt:lpstr>NWFL Archive Survey data insights</vt:lpstr>
      <vt:lpstr>NWFL Archive Survey data insights</vt:lpstr>
      <vt:lpstr>NWFL Archive Survey data insights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NWFL Archive</dc:creator>
  <cp:lastModifiedBy>NWFL Archive</cp:lastModifiedBy>
  <cp:revision>7</cp:revision>
  <dcterms:created xsi:type="dcterms:W3CDTF">2025-01-08T17:57:08Z</dcterms:created>
  <dcterms:modified xsi:type="dcterms:W3CDTF">2025-02-01T00:09:00Z</dcterms:modified>
</cp:coreProperties>
</file>